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8" r:id="rId7"/>
    <p:sldMasterId id="2147483693" r:id="rId8"/>
    <p:sldMasterId id="2147483695" r:id="rId9"/>
    <p:sldMasterId id="214748370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y="6858000" cx="9144000"/>
  <p:notesSz cx="7023100" cy="9309100"/>
  <p:embeddedFontLst>
    <p:embeddedFont>
      <p:font typeface="Questrial"/>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6" roundtripDataSignature="AMtx7mjCOufaMtcg/cUVIUhCIsc98uXTg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aterMC"/>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Master" Target="slideMasters/slideMaster5.xml"/><Relationship Id="rId26" Type="http://customschemas.google.com/relationships/presentationmetadata" Target="metadata"/><Relationship Id="rId25" Type="http://schemas.openxmlformats.org/officeDocument/2006/relationships/font" Target="fonts/Questrial-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6-09-01T09:49:55.115">
    <p:pos x="10" y="10"/>
    <p:text>Delete. talk about subsidies and show a photo.</p:text>
    <p:extLst>
      <p:ext uri="{C676402C-5697-4E1C-873F-D02D1690AC5C}">
        <p15:threadingInfo timeZoneBias="0"/>
      </p:ext>
      <p:ext uri="http://customooxmlschemas.google.com/">
        <go:slidesCustomData xmlns:go="http://customooxmlschemas.google.com/" commentPostId="AAAAIFlVEZ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237" cy="465137"/>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8275" y="0"/>
            <a:ext cx="3043237" cy="465137"/>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42375"/>
            <a:ext cx="3043237" cy="465137"/>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p1:notes"/>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484" name="Google Shape;484;p1: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0:notes"/>
          <p:cNvSpPr txBox="1"/>
          <p:nvPr>
            <p:ph idx="1" type="body"/>
          </p:nvPr>
        </p:nvSpPr>
        <p:spPr>
          <a:xfrm>
            <a:off x="701675" y="4422775"/>
            <a:ext cx="5619750" cy="4187825"/>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76" name="Google Shape;576;p10: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1: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4" name="Google Shape;594;p11:notes"/>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95" name="Google Shape;595;p11: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c95049ed74_0_0:notes"/>
          <p:cNvSpPr/>
          <p:nvPr>
            <p:ph idx="2" type="sldImg"/>
          </p:nvPr>
        </p:nvSpPr>
        <p:spPr>
          <a:xfrm>
            <a:off x="1185862"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c95049ed74_0_0:notes"/>
          <p:cNvSpPr txBox="1"/>
          <p:nvPr>
            <p:ph idx="1" type="body"/>
          </p:nvPr>
        </p:nvSpPr>
        <p:spPr>
          <a:xfrm>
            <a:off x="701675" y="4422775"/>
            <a:ext cx="5619900" cy="41877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603" name="Google Shape;603;gc95049ed74_0_0:notes"/>
          <p:cNvSpPr txBox="1"/>
          <p:nvPr>
            <p:ph idx="12" type="sldNum"/>
          </p:nvPr>
        </p:nvSpPr>
        <p:spPr>
          <a:xfrm>
            <a:off x="3978275" y="8842375"/>
            <a:ext cx="30432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2: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1" name="Google Shape;611;p12:notes"/>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612" name="Google Shape;612;p12: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3" name="Google Shape;493;p2:notes"/>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494" name="Google Shape;494;p2: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0" name="Google Shape;500;p3:notes"/>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01" name="Google Shape;501;p3: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9" name="Google Shape;509;p4:notes"/>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10" name="Google Shape;510;p4: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22" name="Google Shape;522;p5: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3" name="Google Shape;523;p5:notes"/>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6:notes"/>
          <p:cNvSpPr txBox="1"/>
          <p:nvPr>
            <p:ph idx="1" type="body"/>
          </p:nvPr>
        </p:nvSpPr>
        <p:spPr>
          <a:xfrm>
            <a:off x="701675" y="4422775"/>
            <a:ext cx="5619750" cy="4187825"/>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29" name="Google Shape;529;p6: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37" name="Google Shape;537;p7: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8" name="Google Shape;538;p7:notes"/>
          <p:cNvSpPr txBox="1"/>
          <p:nvPr>
            <p:ph idx="1" type="body"/>
          </p:nvPr>
        </p:nvSpPr>
        <p:spPr>
          <a:xfrm>
            <a:off x="936625" y="4421187"/>
            <a:ext cx="5149850" cy="4189412"/>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SzPts val="1800"/>
              <a:buNone/>
            </a:pPr>
            <a:r>
              <a:rPr lang="en-US"/>
              <a:t>- Empirical evidence and theory show that climate change affect ocean conditions which in turn affect the marine ecosystems through change in primary productivity and the ecology of the species. For example, it’s been observed that species shift their distribution ranges over the past few decades towards higher latitude region. This includes commercially important species such as cod in the North Sea. Ocean acidification may possibility have a major impacts on marine ecosystems. These will have an impacts on fisheries and biodiversity. For example, when I talked to fisheries managers in the west coast of the USA, they say that fishermen in the region found that fish have shift their distribution and the fishermen have to fish in area where they are unfamiliar with. But fishermen like to fish in familiar waters because they know the best fishing spots and because of safety reason. These would have direct ecological and socio-economic implications. Also, as species move their ranges, it will lead to changes in biodiversity patterns, and may lead to increase risk of extinction for some. These would then also have conservation implications. My research is try to quantify these impacts, in terms of ecology and socio-economy.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8: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5" name="Google Shape;545;p8:notes"/>
          <p:cNvSpPr txBox="1"/>
          <p:nvPr>
            <p:ph idx="1" type="body"/>
          </p:nvPr>
        </p:nvSpPr>
        <p:spPr>
          <a:xfrm>
            <a:off x="701675" y="4422775"/>
            <a:ext cx="5619750" cy="4187825"/>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SzPts val="1800"/>
              <a:buNone/>
            </a:pPr>
            <a:r>
              <a:rPr lang="en-US"/>
              <a:t>Climate change is transforming the physical and chemical conditions that marine life has adapted to. A changing ocean has the potential to impact marine life from the organism level, to the ecosystem level. This will in turn affect the ecosystem services we as humans depend on, from providing food to regulating the global climate. In my thesis I will be addressing climate change impacts on populations, communities and fisheries.</a:t>
            </a:r>
            <a:endParaRPr/>
          </a:p>
        </p:txBody>
      </p:sp>
      <p:sp>
        <p:nvSpPr>
          <p:cNvPr id="546" name="Google Shape;546;p8:notes"/>
          <p:cNvSpPr txBox="1"/>
          <p:nvPr/>
        </p:nvSpPr>
        <p:spPr>
          <a:xfrm>
            <a:off x="3978275" y="8842375"/>
            <a:ext cx="3043237"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9:notes"/>
          <p:cNvSpPr txBox="1"/>
          <p:nvPr>
            <p:ph idx="1" type="body"/>
          </p:nvPr>
        </p:nvSpPr>
        <p:spPr>
          <a:xfrm>
            <a:off x="701675" y="4422775"/>
            <a:ext cx="5619750" cy="4187825"/>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70" name="Google Shape;570;p9:notes"/>
          <p:cNvSpPr/>
          <p:nvPr>
            <p:ph idx="2" type="sldImg"/>
          </p:nvPr>
        </p:nvSpPr>
        <p:spPr>
          <a:xfrm>
            <a:off x="1185862" y="698500"/>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74" name="Google Shape;74;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5" name="Google Shape;75;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4" name="Google Shape;84;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85" name="Google Shape;85;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86" name="Google Shape;86;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87" name="Google Shape;87;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88" name="Google Shape;88;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3" name="Google Shape;93;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94" name="Google Shape;94;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95" name="Google Shape;95;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3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0" name="Google Shape;100;p3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01" name="Google Shape;101;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2" name="Google Shape;11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13" name="Google Shape;113;p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16" name="Shape 116"/>
        <p:cNvGrpSpPr/>
        <p:nvPr/>
      </p:nvGrpSpPr>
      <p:grpSpPr>
        <a:xfrm>
          <a:off x="0" y="0"/>
          <a:ext cx="0" cy="0"/>
          <a:chOff x="0" y="0"/>
          <a:chExt cx="0" cy="0"/>
        </a:xfrm>
      </p:grpSpPr>
      <p:sp>
        <p:nvSpPr>
          <p:cNvPr id="117" name="Google Shape;117;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8" name="Google Shape;118;p7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75"/>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75"/>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24" name="Shape 124"/>
        <p:cNvGrpSpPr/>
        <p:nvPr/>
      </p:nvGrpSpPr>
      <p:grpSpPr>
        <a:xfrm>
          <a:off x="0" y="0"/>
          <a:ext cx="0" cy="0"/>
          <a:chOff x="0" y="0"/>
          <a:chExt cx="0" cy="0"/>
        </a:xfrm>
      </p:grpSpPr>
      <p:sp>
        <p:nvSpPr>
          <p:cNvPr id="125" name="Google Shape;125;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29" name="Shape 129"/>
        <p:cNvGrpSpPr/>
        <p:nvPr/>
      </p:nvGrpSpPr>
      <p:grpSpPr>
        <a:xfrm>
          <a:off x="0" y="0"/>
          <a:ext cx="0" cy="0"/>
          <a:chOff x="0" y="0"/>
          <a:chExt cx="0" cy="0"/>
        </a:xfrm>
      </p:grpSpPr>
      <p:sp>
        <p:nvSpPr>
          <p:cNvPr id="130" name="Google Shape;130;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1" name="Google Shape;131;p7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2" name="Google Shape;132;p7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3" name="Google Shape;133;p7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7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7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7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 name="Google Shape;138;p7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9" name="Google Shape;139;p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2" name="Shape 142"/>
        <p:cNvGrpSpPr/>
        <p:nvPr/>
      </p:nvGrpSpPr>
      <p:grpSpPr>
        <a:xfrm>
          <a:off x="0" y="0"/>
          <a:ext cx="0" cy="0"/>
          <a:chOff x="0" y="0"/>
          <a:chExt cx="0" cy="0"/>
        </a:xfrm>
      </p:grpSpPr>
      <p:sp>
        <p:nvSpPr>
          <p:cNvPr id="143" name="Google Shape;143;p7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4" name="Google Shape;144;p79"/>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5" name="Google Shape;145;p7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7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7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8" name="Shape 148"/>
        <p:cNvGrpSpPr/>
        <p:nvPr/>
      </p:nvGrpSpPr>
      <p:grpSpPr>
        <a:xfrm>
          <a:off x="0" y="0"/>
          <a:ext cx="0" cy="0"/>
          <a:chOff x="0" y="0"/>
          <a:chExt cx="0" cy="0"/>
        </a:xfrm>
      </p:grpSpPr>
      <p:sp>
        <p:nvSpPr>
          <p:cNvPr id="149" name="Google Shape;149;p8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 name="Google Shape;150;p8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51" name="Google Shape;151;p8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52" name="Google Shape;152;p8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8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8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5" name="Shape 155"/>
        <p:cNvGrpSpPr/>
        <p:nvPr/>
      </p:nvGrpSpPr>
      <p:grpSpPr>
        <a:xfrm>
          <a:off x="0" y="0"/>
          <a:ext cx="0" cy="0"/>
          <a:chOff x="0" y="0"/>
          <a:chExt cx="0" cy="0"/>
        </a:xfrm>
      </p:grpSpPr>
      <p:sp>
        <p:nvSpPr>
          <p:cNvPr id="156" name="Google Shape;156;p8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 name="Google Shape;157;p8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58" name="Google Shape;158;p8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59" name="Google Shape;159;p8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8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8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2" name="Shape 162"/>
        <p:cNvGrpSpPr/>
        <p:nvPr/>
      </p:nvGrpSpPr>
      <p:grpSpPr>
        <a:xfrm>
          <a:off x="0" y="0"/>
          <a:ext cx="0" cy="0"/>
          <a:chOff x="0" y="0"/>
          <a:chExt cx="0" cy="0"/>
        </a:xfrm>
      </p:grpSpPr>
      <p:sp>
        <p:nvSpPr>
          <p:cNvPr id="163" name="Google Shape;163;p8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8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8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8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8" name="Google Shape;168;p8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8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8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1" name="Shape 171"/>
        <p:cNvGrpSpPr/>
        <p:nvPr/>
      </p:nvGrpSpPr>
      <p:grpSpPr>
        <a:xfrm>
          <a:off x="0" y="0"/>
          <a:ext cx="0" cy="0"/>
          <a:chOff x="0" y="0"/>
          <a:chExt cx="0" cy="0"/>
        </a:xfrm>
      </p:grpSpPr>
      <p:sp>
        <p:nvSpPr>
          <p:cNvPr id="172" name="Google Shape;172;p8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8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74" name="Google Shape;174;p8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75" name="Google Shape;175;p8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76" name="Google Shape;176;p8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77" name="Google Shape;177;p8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8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8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0" name="Shape 180"/>
        <p:cNvGrpSpPr/>
        <p:nvPr/>
      </p:nvGrpSpPr>
      <p:grpSpPr>
        <a:xfrm>
          <a:off x="0" y="0"/>
          <a:ext cx="0" cy="0"/>
          <a:chOff x="0" y="0"/>
          <a:chExt cx="0" cy="0"/>
        </a:xfrm>
      </p:grpSpPr>
      <p:sp>
        <p:nvSpPr>
          <p:cNvPr id="181" name="Google Shape;181;p8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2" name="Google Shape;182;p8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83" name="Google Shape;183;p8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84" name="Google Shape;184;p8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8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8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7" name="Shape 187"/>
        <p:cNvGrpSpPr/>
        <p:nvPr/>
      </p:nvGrpSpPr>
      <p:grpSpPr>
        <a:xfrm>
          <a:off x="0" y="0"/>
          <a:ext cx="0" cy="0"/>
          <a:chOff x="0" y="0"/>
          <a:chExt cx="0" cy="0"/>
        </a:xfrm>
      </p:grpSpPr>
      <p:sp>
        <p:nvSpPr>
          <p:cNvPr id="188" name="Google Shape;188;p8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9" name="Google Shape;189;p8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90" name="Google Shape;190;p8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8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8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3" name="Shape 193"/>
        <p:cNvGrpSpPr/>
        <p:nvPr/>
      </p:nvGrpSpPr>
      <p:grpSpPr>
        <a:xfrm>
          <a:off x="0" y="0"/>
          <a:ext cx="0" cy="0"/>
          <a:chOff x="0" y="0"/>
          <a:chExt cx="0" cy="0"/>
        </a:xfrm>
      </p:grpSpPr>
      <p:sp>
        <p:nvSpPr>
          <p:cNvPr id="194" name="Google Shape;194;p8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5" name="Google Shape;195;p8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6" name="Google Shape;196;p8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8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8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5" name="Shape 205"/>
        <p:cNvGrpSpPr/>
        <p:nvPr/>
      </p:nvGrpSpPr>
      <p:grpSpPr>
        <a:xfrm>
          <a:off x="0" y="0"/>
          <a:ext cx="0" cy="0"/>
          <a:chOff x="0" y="0"/>
          <a:chExt cx="0" cy="0"/>
        </a:xfrm>
      </p:grpSpPr>
      <p:sp>
        <p:nvSpPr>
          <p:cNvPr id="206" name="Google Shape;206;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7" name="Google Shape;207;p1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8" name="Google Shape;208;p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1" name="Shape 211"/>
        <p:cNvGrpSpPr/>
        <p:nvPr/>
      </p:nvGrpSpPr>
      <p:grpSpPr>
        <a:xfrm>
          <a:off x="0" y="0"/>
          <a:ext cx="0" cy="0"/>
          <a:chOff x="0" y="0"/>
          <a:chExt cx="0" cy="0"/>
        </a:xfrm>
      </p:grpSpPr>
      <p:sp>
        <p:nvSpPr>
          <p:cNvPr id="212" name="Google Shape;212;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 name="Google Shape;213;p3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4" name="Google Shape;214;p38"/>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5" name="Google Shape;215;p38"/>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6" name="Google Shape;216;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219" name="Shape 219"/>
        <p:cNvGrpSpPr/>
        <p:nvPr/>
      </p:nvGrpSpPr>
      <p:grpSpPr>
        <a:xfrm>
          <a:off x="0" y="0"/>
          <a:ext cx="0" cy="0"/>
          <a:chOff x="0" y="0"/>
          <a:chExt cx="0" cy="0"/>
        </a:xfrm>
      </p:grpSpPr>
      <p:sp>
        <p:nvSpPr>
          <p:cNvPr id="220" name="Google Shape;22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1" name="Google Shape;221;p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24" name="Shape 224"/>
        <p:cNvGrpSpPr/>
        <p:nvPr/>
      </p:nvGrpSpPr>
      <p:grpSpPr>
        <a:xfrm>
          <a:off x="0" y="0"/>
          <a:ext cx="0" cy="0"/>
          <a:chOff x="0" y="0"/>
          <a:chExt cx="0" cy="0"/>
        </a:xfrm>
      </p:grpSpPr>
      <p:sp>
        <p:nvSpPr>
          <p:cNvPr id="225" name="Google Shape;225;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6" name="Google Shape;226;p4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8" name="Google Shape;228;p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1" name="Shape 231"/>
        <p:cNvGrpSpPr/>
        <p:nvPr/>
      </p:nvGrpSpPr>
      <p:grpSpPr>
        <a:xfrm>
          <a:off x="0" y="0"/>
          <a:ext cx="0" cy="0"/>
          <a:chOff x="0" y="0"/>
          <a:chExt cx="0" cy="0"/>
        </a:xfrm>
      </p:grpSpPr>
      <p:sp>
        <p:nvSpPr>
          <p:cNvPr id="232" name="Google Shape;232;p4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3" name="Google Shape;233;p4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4" name="Google Shape;234;p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7" name="Shape 237"/>
        <p:cNvGrpSpPr/>
        <p:nvPr/>
      </p:nvGrpSpPr>
      <p:grpSpPr>
        <a:xfrm>
          <a:off x="0" y="0"/>
          <a:ext cx="0" cy="0"/>
          <a:chOff x="0" y="0"/>
          <a:chExt cx="0" cy="0"/>
        </a:xfrm>
      </p:grpSpPr>
      <p:sp>
        <p:nvSpPr>
          <p:cNvPr id="238" name="Google Shape;238;p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9" name="Google Shape;239;p42"/>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0" name="Google Shape;240;p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3" name="Shape 243"/>
        <p:cNvGrpSpPr/>
        <p:nvPr/>
      </p:nvGrpSpPr>
      <p:grpSpPr>
        <a:xfrm>
          <a:off x="0" y="0"/>
          <a:ext cx="0" cy="0"/>
          <a:chOff x="0" y="0"/>
          <a:chExt cx="0" cy="0"/>
        </a:xfrm>
      </p:grpSpPr>
      <p:sp>
        <p:nvSpPr>
          <p:cNvPr id="244" name="Google Shape;244;p4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5" name="Google Shape;245;p4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46" name="Google Shape;246;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47" name="Google Shape;247;p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0" name="Shape 250"/>
        <p:cNvGrpSpPr/>
        <p:nvPr/>
      </p:nvGrpSpPr>
      <p:grpSpPr>
        <a:xfrm>
          <a:off x="0" y="0"/>
          <a:ext cx="0" cy="0"/>
          <a:chOff x="0" y="0"/>
          <a:chExt cx="0" cy="0"/>
        </a:xfrm>
      </p:grpSpPr>
      <p:sp>
        <p:nvSpPr>
          <p:cNvPr id="251" name="Google Shape;251;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2" name="Google Shape;252;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53" name="Google Shape;253;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54" name="Google Shape;254;p4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7" name="Shape 257"/>
        <p:cNvGrpSpPr/>
        <p:nvPr/>
      </p:nvGrpSpPr>
      <p:grpSpPr>
        <a:xfrm>
          <a:off x="0" y="0"/>
          <a:ext cx="0" cy="0"/>
          <a:chOff x="0" y="0"/>
          <a:chExt cx="0" cy="0"/>
        </a:xfrm>
      </p:grpSpPr>
      <p:sp>
        <p:nvSpPr>
          <p:cNvPr id="258" name="Google Shape;258;p4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4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4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1" name="Shape 261"/>
        <p:cNvGrpSpPr/>
        <p:nvPr/>
      </p:nvGrpSpPr>
      <p:grpSpPr>
        <a:xfrm>
          <a:off x="0" y="0"/>
          <a:ext cx="0" cy="0"/>
          <a:chOff x="0" y="0"/>
          <a:chExt cx="0" cy="0"/>
        </a:xfrm>
      </p:grpSpPr>
      <p:sp>
        <p:nvSpPr>
          <p:cNvPr id="262" name="Google Shape;262;p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3" name="Google Shape;263;p4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4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4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6" name="Shape 266"/>
        <p:cNvGrpSpPr/>
        <p:nvPr/>
      </p:nvGrpSpPr>
      <p:grpSpPr>
        <a:xfrm>
          <a:off x="0" y="0"/>
          <a:ext cx="0" cy="0"/>
          <a:chOff x="0" y="0"/>
          <a:chExt cx="0" cy="0"/>
        </a:xfrm>
      </p:grpSpPr>
      <p:sp>
        <p:nvSpPr>
          <p:cNvPr id="267" name="Google Shape;267;p4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8" name="Google Shape;268;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69" name="Google Shape;269;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70" name="Google Shape;270;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71" name="Google Shape;271;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72" name="Google Shape;272;p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 name="Shape 32"/>
        <p:cNvGrpSpPr/>
        <p:nvPr/>
      </p:nvGrpSpPr>
      <p:grpSpPr>
        <a:xfrm>
          <a:off x="0" y="0"/>
          <a:ext cx="0" cy="0"/>
          <a:chOff x="0" y="0"/>
          <a:chExt cx="0" cy="0"/>
        </a:xfrm>
      </p:grpSpPr>
      <p:sp>
        <p:nvSpPr>
          <p:cNvPr id="33" name="Google Shape;33;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27"/>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27"/>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5" name="Shape 275"/>
        <p:cNvGrpSpPr/>
        <p:nvPr/>
      </p:nvGrpSpPr>
      <p:grpSpPr>
        <a:xfrm>
          <a:off x="0" y="0"/>
          <a:ext cx="0" cy="0"/>
          <a:chOff x="0" y="0"/>
          <a:chExt cx="0" cy="0"/>
        </a:xfrm>
      </p:grpSpPr>
      <p:sp>
        <p:nvSpPr>
          <p:cNvPr id="276" name="Google Shape;276;p4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7" name="Google Shape;277;p4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78" name="Google Shape;278;p4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79" name="Google Shape;279;p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2" name="Shape 282"/>
        <p:cNvGrpSpPr/>
        <p:nvPr/>
      </p:nvGrpSpPr>
      <p:grpSpPr>
        <a:xfrm>
          <a:off x="0" y="0"/>
          <a:ext cx="0" cy="0"/>
          <a:chOff x="0" y="0"/>
          <a:chExt cx="0" cy="0"/>
        </a:xfrm>
      </p:grpSpPr>
      <p:sp>
        <p:nvSpPr>
          <p:cNvPr id="283" name="Google Shape;283;p4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4" name="Google Shape;284;p4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85" name="Google Shape;285;p4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4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4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8" name="Shape 288"/>
        <p:cNvGrpSpPr/>
        <p:nvPr/>
      </p:nvGrpSpPr>
      <p:grpSpPr>
        <a:xfrm>
          <a:off x="0" y="0"/>
          <a:ext cx="0" cy="0"/>
          <a:chOff x="0" y="0"/>
          <a:chExt cx="0" cy="0"/>
        </a:xfrm>
      </p:grpSpPr>
      <p:sp>
        <p:nvSpPr>
          <p:cNvPr id="289" name="Google Shape;289;p5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0" name="Google Shape;290;p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91" name="Google Shape;291;p5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5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5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0" name="Shape 300"/>
        <p:cNvGrpSpPr/>
        <p:nvPr/>
      </p:nvGrpSpPr>
      <p:grpSpPr>
        <a:xfrm>
          <a:off x="0" y="0"/>
          <a:ext cx="0" cy="0"/>
          <a:chOff x="0" y="0"/>
          <a:chExt cx="0" cy="0"/>
        </a:xfrm>
      </p:grpSpPr>
      <p:sp>
        <p:nvSpPr>
          <p:cNvPr id="301" name="Google Shape;301;p2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2" name="Google Shape;302;p22"/>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2" name="Shape 312"/>
        <p:cNvGrpSpPr/>
        <p:nvPr/>
      </p:nvGrpSpPr>
      <p:grpSpPr>
        <a:xfrm>
          <a:off x="0" y="0"/>
          <a:ext cx="0" cy="0"/>
          <a:chOff x="0" y="0"/>
          <a:chExt cx="0" cy="0"/>
        </a:xfrm>
      </p:grpSpPr>
      <p:sp>
        <p:nvSpPr>
          <p:cNvPr id="313" name="Google Shape;313;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4" name="Google Shape;314;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15" name="Google Shape;315;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16" name="Google Shape;316;p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319" name="Shape 319"/>
        <p:cNvGrpSpPr/>
        <p:nvPr/>
      </p:nvGrpSpPr>
      <p:grpSpPr>
        <a:xfrm>
          <a:off x="0" y="0"/>
          <a:ext cx="0" cy="0"/>
          <a:chOff x="0" y="0"/>
          <a:chExt cx="0" cy="0"/>
        </a:xfrm>
      </p:grpSpPr>
      <p:sp>
        <p:nvSpPr>
          <p:cNvPr id="320" name="Google Shape;32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1" name="Google Shape;321;p6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6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4" name="Shape 324"/>
        <p:cNvGrpSpPr/>
        <p:nvPr/>
      </p:nvGrpSpPr>
      <p:grpSpPr>
        <a:xfrm>
          <a:off x="0" y="0"/>
          <a:ext cx="0" cy="0"/>
          <a:chOff x="0" y="0"/>
          <a:chExt cx="0" cy="0"/>
        </a:xfrm>
      </p:grpSpPr>
      <p:sp>
        <p:nvSpPr>
          <p:cNvPr id="325" name="Google Shape;325;p6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6" name="Google Shape;326;p6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7" name="Google Shape;327;p6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6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6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0" name="Shape 330"/>
        <p:cNvGrpSpPr/>
        <p:nvPr/>
      </p:nvGrpSpPr>
      <p:grpSpPr>
        <a:xfrm>
          <a:off x="0" y="0"/>
          <a:ext cx="0" cy="0"/>
          <a:chOff x="0" y="0"/>
          <a:chExt cx="0" cy="0"/>
        </a:xfrm>
      </p:grpSpPr>
      <p:sp>
        <p:nvSpPr>
          <p:cNvPr id="331" name="Google Shape;331;p6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2" name="Google Shape;332;p6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3" name="Google Shape;333;p6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6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6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6" name="Shape 336"/>
        <p:cNvGrpSpPr/>
        <p:nvPr/>
      </p:nvGrpSpPr>
      <p:grpSpPr>
        <a:xfrm>
          <a:off x="0" y="0"/>
          <a:ext cx="0" cy="0"/>
          <a:chOff x="0" y="0"/>
          <a:chExt cx="0" cy="0"/>
        </a:xfrm>
      </p:grpSpPr>
      <p:sp>
        <p:nvSpPr>
          <p:cNvPr id="337" name="Google Shape;337;p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8" name="Google Shape;338;p6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39" name="Google Shape;339;p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40" name="Google Shape;340;p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3" name="Shape 343"/>
        <p:cNvGrpSpPr/>
        <p:nvPr/>
      </p:nvGrpSpPr>
      <p:grpSpPr>
        <a:xfrm>
          <a:off x="0" y="0"/>
          <a:ext cx="0" cy="0"/>
          <a:chOff x="0" y="0"/>
          <a:chExt cx="0" cy="0"/>
        </a:xfrm>
      </p:grpSpPr>
      <p:sp>
        <p:nvSpPr>
          <p:cNvPr id="344" name="Google Shape;344;p6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5" name="Google Shape;345;p6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346" name="Google Shape;346;p6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47" name="Google Shape;347;p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40" name="Shape 40"/>
        <p:cNvGrpSpPr/>
        <p:nvPr/>
      </p:nvGrpSpPr>
      <p:grpSpPr>
        <a:xfrm>
          <a:off x="0" y="0"/>
          <a:ext cx="0" cy="0"/>
          <a:chOff x="0" y="0"/>
          <a:chExt cx="0" cy="0"/>
        </a:xfrm>
      </p:grpSpPr>
      <p:sp>
        <p:nvSpPr>
          <p:cNvPr id="41" name="Google Shape;4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0" name="Shape 350"/>
        <p:cNvGrpSpPr/>
        <p:nvPr/>
      </p:nvGrpSpPr>
      <p:grpSpPr>
        <a:xfrm>
          <a:off x="0" y="0"/>
          <a:ext cx="0" cy="0"/>
          <a:chOff x="0" y="0"/>
          <a:chExt cx="0" cy="0"/>
        </a:xfrm>
      </p:grpSpPr>
      <p:sp>
        <p:nvSpPr>
          <p:cNvPr id="351" name="Google Shape;351;p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4" name="Shape 354"/>
        <p:cNvGrpSpPr/>
        <p:nvPr/>
      </p:nvGrpSpPr>
      <p:grpSpPr>
        <a:xfrm>
          <a:off x="0" y="0"/>
          <a:ext cx="0" cy="0"/>
          <a:chOff x="0" y="0"/>
          <a:chExt cx="0" cy="0"/>
        </a:xfrm>
      </p:grpSpPr>
      <p:sp>
        <p:nvSpPr>
          <p:cNvPr id="355" name="Google Shape;355;p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6" name="Google Shape;356;p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9" name="Shape 359"/>
        <p:cNvGrpSpPr/>
        <p:nvPr/>
      </p:nvGrpSpPr>
      <p:grpSpPr>
        <a:xfrm>
          <a:off x="0" y="0"/>
          <a:ext cx="0" cy="0"/>
          <a:chOff x="0" y="0"/>
          <a:chExt cx="0" cy="0"/>
        </a:xfrm>
      </p:grpSpPr>
      <p:sp>
        <p:nvSpPr>
          <p:cNvPr id="360" name="Google Shape;360;p7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1" name="Google Shape;361;p7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62" name="Google Shape;362;p7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63" name="Google Shape;363;p7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64" name="Google Shape;364;p7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65" name="Google Shape;365;p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8" name="Shape 368"/>
        <p:cNvGrpSpPr/>
        <p:nvPr/>
      </p:nvGrpSpPr>
      <p:grpSpPr>
        <a:xfrm>
          <a:off x="0" y="0"/>
          <a:ext cx="0" cy="0"/>
          <a:chOff x="0" y="0"/>
          <a:chExt cx="0" cy="0"/>
        </a:xfrm>
      </p:grpSpPr>
      <p:sp>
        <p:nvSpPr>
          <p:cNvPr id="369" name="Google Shape;369;p7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0" name="Google Shape;370;p7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71" name="Google Shape;371;p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p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4" name="Shape 374"/>
        <p:cNvGrpSpPr/>
        <p:nvPr/>
      </p:nvGrpSpPr>
      <p:grpSpPr>
        <a:xfrm>
          <a:off x="0" y="0"/>
          <a:ext cx="0" cy="0"/>
          <a:chOff x="0" y="0"/>
          <a:chExt cx="0" cy="0"/>
        </a:xfrm>
      </p:grpSpPr>
      <p:sp>
        <p:nvSpPr>
          <p:cNvPr id="375" name="Google Shape;375;p7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6" name="Google Shape;376;p7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7" name="Google Shape;377;p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0" name="Shape 380"/>
        <p:cNvGrpSpPr/>
        <p:nvPr/>
      </p:nvGrpSpPr>
      <p:grpSpPr>
        <a:xfrm>
          <a:off x="0" y="0"/>
          <a:ext cx="0" cy="0"/>
          <a:chOff x="0" y="0"/>
          <a:chExt cx="0" cy="0"/>
        </a:xfrm>
      </p:grpSpPr>
      <p:sp>
        <p:nvSpPr>
          <p:cNvPr id="381" name="Google Shape;381;p7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2" name="Google Shape;382;p7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383" name="Google Shape;383;p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2" name="Shape 392"/>
        <p:cNvGrpSpPr/>
        <p:nvPr/>
      </p:nvGrpSpPr>
      <p:grpSpPr>
        <a:xfrm>
          <a:off x="0" y="0"/>
          <a:ext cx="0" cy="0"/>
          <a:chOff x="0" y="0"/>
          <a:chExt cx="0" cy="0"/>
        </a:xfrm>
      </p:grpSpPr>
      <p:sp>
        <p:nvSpPr>
          <p:cNvPr id="393" name="Google Shape;393;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4" name="Google Shape;394;p2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5" name="Google Shape;395;p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98" name="Shape 398"/>
        <p:cNvGrpSpPr/>
        <p:nvPr/>
      </p:nvGrpSpPr>
      <p:grpSpPr>
        <a:xfrm>
          <a:off x="0" y="0"/>
          <a:ext cx="0" cy="0"/>
          <a:chOff x="0" y="0"/>
          <a:chExt cx="0" cy="0"/>
        </a:xfrm>
      </p:grpSpPr>
      <p:sp>
        <p:nvSpPr>
          <p:cNvPr id="399" name="Google Shape;399;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0" name="Google Shape;400;p5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1" name="Google Shape;401;p51"/>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2" name="Google Shape;402;p51"/>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3" name="Google Shape;403;p5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5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5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406" name="Shape 406"/>
        <p:cNvGrpSpPr/>
        <p:nvPr/>
      </p:nvGrpSpPr>
      <p:grpSpPr>
        <a:xfrm>
          <a:off x="0" y="0"/>
          <a:ext cx="0" cy="0"/>
          <a:chOff x="0" y="0"/>
          <a:chExt cx="0" cy="0"/>
        </a:xfrm>
      </p:grpSpPr>
      <p:sp>
        <p:nvSpPr>
          <p:cNvPr id="407" name="Google Shape;407;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8" name="Google Shape;408;p5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5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5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11" name="Shape 411"/>
        <p:cNvGrpSpPr/>
        <p:nvPr/>
      </p:nvGrpSpPr>
      <p:grpSpPr>
        <a:xfrm>
          <a:off x="0" y="0"/>
          <a:ext cx="0" cy="0"/>
          <a:chOff x="0" y="0"/>
          <a:chExt cx="0" cy="0"/>
        </a:xfrm>
      </p:grpSpPr>
      <p:sp>
        <p:nvSpPr>
          <p:cNvPr id="412" name="Google Shape;412;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3" name="Google Shape;413;p5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4" name="Google Shape;414;p5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5" name="Google Shape;415;p5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5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5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5" name="Shape 45"/>
        <p:cNvGrpSpPr/>
        <p:nvPr/>
      </p:nvGrpSpPr>
      <p:grpSpPr>
        <a:xfrm>
          <a:off x="0" y="0"/>
          <a:ext cx="0" cy="0"/>
          <a:chOff x="0" y="0"/>
          <a:chExt cx="0" cy="0"/>
        </a:xfrm>
      </p:grpSpPr>
      <p:sp>
        <p:nvSpPr>
          <p:cNvPr id="46" name="Google Shape;4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 name="Google Shape;48;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8" name="Shape 418"/>
        <p:cNvGrpSpPr/>
        <p:nvPr/>
      </p:nvGrpSpPr>
      <p:grpSpPr>
        <a:xfrm>
          <a:off x="0" y="0"/>
          <a:ext cx="0" cy="0"/>
          <a:chOff x="0" y="0"/>
          <a:chExt cx="0" cy="0"/>
        </a:xfrm>
      </p:grpSpPr>
      <p:sp>
        <p:nvSpPr>
          <p:cNvPr id="419" name="Google Shape;419;p5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0" name="Google Shape;420;p5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1" name="Google Shape;421;p5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5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p5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4" name="Shape 424"/>
        <p:cNvGrpSpPr/>
        <p:nvPr/>
      </p:nvGrpSpPr>
      <p:grpSpPr>
        <a:xfrm>
          <a:off x="0" y="0"/>
          <a:ext cx="0" cy="0"/>
          <a:chOff x="0" y="0"/>
          <a:chExt cx="0" cy="0"/>
        </a:xfrm>
      </p:grpSpPr>
      <p:sp>
        <p:nvSpPr>
          <p:cNvPr id="425" name="Google Shape;425;p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6" name="Google Shape;426;p5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7" name="Google Shape;427;p5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5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5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0" name="Shape 430"/>
        <p:cNvGrpSpPr/>
        <p:nvPr/>
      </p:nvGrpSpPr>
      <p:grpSpPr>
        <a:xfrm>
          <a:off x="0" y="0"/>
          <a:ext cx="0" cy="0"/>
          <a:chOff x="0" y="0"/>
          <a:chExt cx="0" cy="0"/>
        </a:xfrm>
      </p:grpSpPr>
      <p:sp>
        <p:nvSpPr>
          <p:cNvPr id="431" name="Google Shape;431;p5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2" name="Google Shape;432;p5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33" name="Google Shape;433;p5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34" name="Google Shape;434;p5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p5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5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7" name="Shape 437"/>
        <p:cNvGrpSpPr/>
        <p:nvPr/>
      </p:nvGrpSpPr>
      <p:grpSpPr>
        <a:xfrm>
          <a:off x="0" y="0"/>
          <a:ext cx="0" cy="0"/>
          <a:chOff x="0" y="0"/>
          <a:chExt cx="0" cy="0"/>
        </a:xfrm>
      </p:grpSpPr>
      <p:sp>
        <p:nvSpPr>
          <p:cNvPr id="438" name="Google Shape;438;p5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9" name="Google Shape;439;p5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40" name="Google Shape;440;p5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41" name="Google Shape;441;p5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5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5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4" name="Shape 444"/>
        <p:cNvGrpSpPr/>
        <p:nvPr/>
      </p:nvGrpSpPr>
      <p:grpSpPr>
        <a:xfrm>
          <a:off x="0" y="0"/>
          <a:ext cx="0" cy="0"/>
          <a:chOff x="0" y="0"/>
          <a:chExt cx="0" cy="0"/>
        </a:xfrm>
      </p:grpSpPr>
      <p:sp>
        <p:nvSpPr>
          <p:cNvPr id="445" name="Google Shape;445;p5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6" name="Google Shape;446;p5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5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8" name="Shape 448"/>
        <p:cNvGrpSpPr/>
        <p:nvPr/>
      </p:nvGrpSpPr>
      <p:grpSpPr>
        <a:xfrm>
          <a:off x="0" y="0"/>
          <a:ext cx="0" cy="0"/>
          <a:chOff x="0" y="0"/>
          <a:chExt cx="0" cy="0"/>
        </a:xfrm>
      </p:grpSpPr>
      <p:sp>
        <p:nvSpPr>
          <p:cNvPr id="449" name="Google Shape;449;p5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0" name="Google Shape;450;p5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5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2" name="Google Shape;452;p5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3" name="Shape 453"/>
        <p:cNvGrpSpPr/>
        <p:nvPr/>
      </p:nvGrpSpPr>
      <p:grpSpPr>
        <a:xfrm>
          <a:off x="0" y="0"/>
          <a:ext cx="0" cy="0"/>
          <a:chOff x="0" y="0"/>
          <a:chExt cx="0" cy="0"/>
        </a:xfrm>
      </p:grpSpPr>
      <p:sp>
        <p:nvSpPr>
          <p:cNvPr id="454" name="Google Shape;454;p6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5" name="Google Shape;455;p6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6" name="Google Shape;456;p6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57" name="Google Shape;457;p6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8" name="Google Shape;458;p6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59" name="Google Shape;459;p6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p6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6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2" name="Shape 462"/>
        <p:cNvGrpSpPr/>
        <p:nvPr/>
      </p:nvGrpSpPr>
      <p:grpSpPr>
        <a:xfrm>
          <a:off x="0" y="0"/>
          <a:ext cx="0" cy="0"/>
          <a:chOff x="0" y="0"/>
          <a:chExt cx="0" cy="0"/>
        </a:xfrm>
      </p:grpSpPr>
      <p:sp>
        <p:nvSpPr>
          <p:cNvPr id="463" name="Google Shape;463;p6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4" name="Google Shape;464;p6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65" name="Google Shape;465;p6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66" name="Google Shape;466;p6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6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6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9" name="Shape 469"/>
        <p:cNvGrpSpPr/>
        <p:nvPr/>
      </p:nvGrpSpPr>
      <p:grpSpPr>
        <a:xfrm>
          <a:off x="0" y="0"/>
          <a:ext cx="0" cy="0"/>
          <a:chOff x="0" y="0"/>
          <a:chExt cx="0" cy="0"/>
        </a:xfrm>
      </p:grpSpPr>
      <p:sp>
        <p:nvSpPr>
          <p:cNvPr id="470" name="Google Shape;470;p6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1" name="Google Shape;471;p6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472" name="Google Shape;472;p6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6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6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5" name="Shape 475"/>
        <p:cNvGrpSpPr/>
        <p:nvPr/>
      </p:nvGrpSpPr>
      <p:grpSpPr>
        <a:xfrm>
          <a:off x="0" y="0"/>
          <a:ext cx="0" cy="0"/>
          <a:chOff x="0" y="0"/>
          <a:chExt cx="0" cy="0"/>
        </a:xfrm>
      </p:grpSpPr>
      <p:sp>
        <p:nvSpPr>
          <p:cNvPr id="476" name="Google Shape;476;p6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7" name="Google Shape;477;p6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478" name="Google Shape;478;p6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0" name="Google Shape;480;p6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 name="Shape 52"/>
        <p:cNvGrpSpPr/>
        <p:nvPr/>
      </p:nvGrpSpPr>
      <p:grpSpPr>
        <a:xfrm>
          <a:off x="0" y="0"/>
          <a:ext cx="0" cy="0"/>
          <a:chOff x="0" y="0"/>
          <a:chExt cx="0" cy="0"/>
        </a:xfrm>
      </p:grpSpPr>
      <p:sp>
        <p:nvSpPr>
          <p:cNvPr id="53" name="Google Shape;53;p3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3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8" name="Shape 58"/>
        <p:cNvGrpSpPr/>
        <p:nvPr/>
      </p:nvGrpSpPr>
      <p:grpSpPr>
        <a:xfrm>
          <a:off x="0" y="0"/>
          <a:ext cx="0" cy="0"/>
          <a:chOff x="0" y="0"/>
          <a:chExt cx="0" cy="0"/>
        </a:xfrm>
      </p:grpSpPr>
      <p:sp>
        <p:nvSpPr>
          <p:cNvPr id="59" name="Google Shape;59;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3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3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7" name="Google Shape;67;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8" name="Google Shape;68;p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7.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5" Type="http://schemas.openxmlformats.org/officeDocument/2006/relationships/theme" Target="../theme/theme6.xml"/><Relationship Id="rId14" Type="http://schemas.openxmlformats.org/officeDocument/2006/relationships/slideLayout" Target="../slideLayouts/slideLayout4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4.xml"/><Relationship Id="rId12" Type="http://schemas.openxmlformats.org/officeDocument/2006/relationships/slideLayout" Target="../slideLayouts/slideLayout55.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theme" Target="../theme/theme5.xml"/><Relationship Id="rId14" Type="http://schemas.openxmlformats.org/officeDocument/2006/relationships/slideLayout" Target="../slideLayouts/slideLayout6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06" name="Google Shape;106;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7" name="Google Shape;107;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 name="Google Shape;109;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01" name="Google Shape;201;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2" name="Google Shape;202;p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3" name="Google Shape;203;p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4" name="Google Shape;204;p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2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96" name="Google Shape;296;p2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2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8" name="Google Shape;298;p2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9" name="Google Shape;299;p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9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08" name="Google Shape;308;p2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0" name="Google Shape;310;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1" name="Google Shape;311;p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88" name="Google Shape;388;p2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9" name="Google Shape;389;p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0" name="Google Shape;390;p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1" name="Google Shape;391;p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r.sumaila@oceans.ubc.ca" TargetMode="External"/><Relationship Id="rId4" Type="http://schemas.openxmlformats.org/officeDocument/2006/relationships/image" Target="../media/image7.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hyperlink" Target="http://www.environment-prize.com/laureates/by-year/2017/rashid-sumail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13.jpg"/><Relationship Id="rId5" Type="http://schemas.openxmlformats.org/officeDocument/2006/relationships/image" Target="../media/image12.jpg"/><Relationship Id="rId6"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
          <p:cNvSpPr txBox="1"/>
          <p:nvPr>
            <p:ph type="ctrTitle"/>
          </p:nvPr>
        </p:nvSpPr>
        <p:spPr>
          <a:xfrm>
            <a:off x="152400" y="228600"/>
            <a:ext cx="8915400" cy="1752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33399"/>
              </a:buClr>
              <a:buSzPts val="3600"/>
              <a:buFont typeface="Arial"/>
              <a:buNone/>
            </a:pPr>
            <a:r>
              <a:rPr b="1" i="0" lang="en-US" sz="3600" u="none">
                <a:solidFill>
                  <a:srgbClr val="333399"/>
                </a:solidFill>
                <a:latin typeface="Arial"/>
                <a:ea typeface="Arial"/>
                <a:cs typeface="Arial"/>
                <a:sym typeface="Arial"/>
              </a:rPr>
              <a:t>End overfishing &amp; increase </a:t>
            </a:r>
            <a:br>
              <a:rPr b="1" i="0" lang="en-US" sz="3600" u="none">
                <a:solidFill>
                  <a:srgbClr val="333399"/>
                </a:solidFill>
                <a:latin typeface="Arial"/>
                <a:ea typeface="Arial"/>
                <a:cs typeface="Arial"/>
                <a:sym typeface="Arial"/>
              </a:rPr>
            </a:br>
            <a:r>
              <a:rPr b="1" i="0" lang="en-US" sz="3600" u="none">
                <a:solidFill>
                  <a:srgbClr val="333399"/>
                </a:solidFill>
                <a:latin typeface="Arial"/>
                <a:ea typeface="Arial"/>
                <a:cs typeface="Arial"/>
                <a:sym typeface="Arial"/>
              </a:rPr>
              <a:t>the resilience of the ocean </a:t>
            </a:r>
            <a:br>
              <a:rPr b="1" i="0" lang="en-US" sz="3600" u="none">
                <a:solidFill>
                  <a:srgbClr val="333399"/>
                </a:solidFill>
                <a:latin typeface="Arial"/>
                <a:ea typeface="Arial"/>
                <a:cs typeface="Arial"/>
                <a:sym typeface="Arial"/>
              </a:rPr>
            </a:br>
            <a:r>
              <a:rPr b="1" i="0" lang="en-US" sz="3600" u="none">
                <a:solidFill>
                  <a:srgbClr val="333399"/>
                </a:solidFill>
                <a:latin typeface="Arial"/>
                <a:ea typeface="Arial"/>
                <a:cs typeface="Arial"/>
                <a:sym typeface="Arial"/>
              </a:rPr>
              <a:t>to climate change</a:t>
            </a:r>
            <a:endParaRPr/>
          </a:p>
        </p:txBody>
      </p:sp>
      <p:sp>
        <p:nvSpPr>
          <p:cNvPr id="487" name="Google Shape;487;p1"/>
          <p:cNvSpPr txBox="1"/>
          <p:nvPr>
            <p:ph idx="1" type="subTitle"/>
          </p:nvPr>
        </p:nvSpPr>
        <p:spPr>
          <a:xfrm>
            <a:off x="1295400" y="2057400"/>
            <a:ext cx="6629400" cy="2971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U. Rashid Sumaila </a:t>
            </a:r>
            <a:endParaRPr/>
          </a:p>
          <a:p>
            <a:pPr indent="0" lvl="0" marL="0" rtl="0" algn="ctr">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Fisheries Economics Research Unit</a:t>
            </a:r>
            <a:endParaRPr/>
          </a:p>
          <a:p>
            <a:pPr indent="0" lvl="0" marL="0" rtl="0" algn="ctr">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Institute for the Ocean and Fisheries</a:t>
            </a:r>
            <a:endParaRPr/>
          </a:p>
          <a:p>
            <a:pPr indent="0" lvl="0" marL="0" rtl="0" algn="ctr">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School of Public Policy and Global Affairs</a:t>
            </a:r>
            <a:endParaRPr/>
          </a:p>
          <a:p>
            <a:pPr indent="0" lvl="0" marL="0" rtl="0" algn="ctr">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The University of British Columbia</a:t>
            </a:r>
            <a:endParaRPr/>
          </a:p>
          <a:p>
            <a:pPr indent="0" lvl="0" marL="0" rtl="0" algn="ctr">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Vancouver, Canada</a:t>
            </a:r>
            <a:endParaRPr/>
          </a:p>
          <a:p>
            <a:pPr indent="0" lvl="0" marL="0" rtl="0" algn="ctr">
              <a:lnSpc>
                <a:spcPct val="90000"/>
              </a:lnSpc>
              <a:spcBef>
                <a:spcPts val="480"/>
              </a:spcBef>
              <a:spcAft>
                <a:spcPts val="0"/>
              </a:spcAft>
              <a:buClr>
                <a:schemeClr val="dk1"/>
              </a:buClr>
              <a:buSzPts val="2400"/>
              <a:buFont typeface="Arial"/>
              <a:buNone/>
            </a:pPr>
            <a:r>
              <a:rPr b="0" i="0" lang="en-US" sz="2400" u="sng">
                <a:solidFill>
                  <a:schemeClr val="dk1"/>
                </a:solidFill>
                <a:hlinkClick r:id="rId3">
                  <a:extLst>
                    <a:ext uri="{A12FA001-AC4F-418D-AE19-62706E023703}">
                      <ahyp:hlinkClr val="tx"/>
                    </a:ext>
                  </a:extLst>
                </a:hlinkClick>
              </a:rPr>
              <a:t>r.sumaila@oceans.ubc.ca</a:t>
            </a:r>
            <a:endParaRPr/>
          </a:p>
          <a:p>
            <a:pPr indent="0" lvl="0" marL="0" rtl="0" algn="ctr">
              <a:lnSpc>
                <a:spcPct val="90000"/>
              </a:lnSpc>
              <a:spcBef>
                <a:spcPts val="480"/>
              </a:spcBef>
              <a:spcAft>
                <a:spcPts val="0"/>
              </a:spcAft>
              <a:buClr>
                <a:schemeClr val="dk1"/>
              </a:buClr>
              <a:buSzPts val="2400"/>
              <a:buFont typeface="Questrial"/>
              <a:buNone/>
            </a:pPr>
            <a:r>
              <a:rPr b="0" i="0" lang="en-US" sz="2400" u="none">
                <a:solidFill>
                  <a:schemeClr val="dk1"/>
                </a:solidFill>
                <a:latin typeface="Questrial"/>
                <a:ea typeface="Questrial"/>
                <a:cs typeface="Questrial"/>
                <a:sym typeface="Questrial"/>
              </a:rPr>
              <a:t>@DrRashidSumaila </a:t>
            </a:r>
            <a:endParaRPr/>
          </a:p>
        </p:txBody>
      </p:sp>
      <p:sp>
        <p:nvSpPr>
          <p:cNvPr id="488" name="Google Shape;488;p1"/>
          <p:cNvSpPr txBox="1"/>
          <p:nvPr/>
        </p:nvSpPr>
        <p:spPr>
          <a:xfrm>
            <a:off x="1676400" y="5975350"/>
            <a:ext cx="6324600" cy="838200"/>
          </a:xfrm>
          <a:prstGeom prst="rect">
            <a:avLst/>
          </a:prstGeom>
          <a:solidFill>
            <a:schemeClr val="lt1"/>
          </a:solidFill>
          <a:ln>
            <a:noFill/>
          </a:ln>
        </p:spPr>
        <p:txBody>
          <a:bodyPr anchorCtr="0" anchor="t" bIns="46025" lIns="92075" spcFirstLastPara="1" rIns="92075" wrap="square" tIns="46025">
            <a:noAutofit/>
          </a:bodyPr>
          <a:lstStyle/>
          <a:p>
            <a:pPr indent="-342900" lvl="0" marL="342900" marR="0" rtl="0" algn="ctr">
              <a:lnSpc>
                <a:spcPct val="100000"/>
              </a:lnSpc>
              <a:spcBef>
                <a:spcPts val="0"/>
              </a:spcBef>
              <a:spcAft>
                <a:spcPts val="0"/>
              </a:spcAft>
              <a:buClr>
                <a:schemeClr val="dk1"/>
              </a:buClr>
              <a:buSzPts val="1800"/>
              <a:buFont typeface="Georgia"/>
              <a:buNone/>
            </a:pPr>
            <a:r>
              <a:rPr b="0" i="1" lang="en-US" sz="1800" u="none" cap="none" strike="noStrike">
                <a:solidFill>
                  <a:schemeClr val="dk1"/>
                </a:solidFill>
                <a:latin typeface="Georgia"/>
                <a:ea typeface="Georgia"/>
                <a:cs typeface="Georgia"/>
                <a:sym typeface="Georgia"/>
              </a:rPr>
              <a:t>Fish-climate Symposium (Virtual)</a:t>
            </a:r>
            <a:endParaRPr/>
          </a:p>
          <a:p>
            <a:pPr indent="-342900" lvl="0" marL="342900" marR="0" rtl="0" algn="ctr">
              <a:lnSpc>
                <a:spcPct val="100000"/>
              </a:lnSpc>
              <a:spcBef>
                <a:spcPts val="360"/>
              </a:spcBef>
              <a:spcAft>
                <a:spcPts val="0"/>
              </a:spcAft>
              <a:buClr>
                <a:schemeClr val="dk1"/>
              </a:buClr>
              <a:buSzPts val="1800"/>
              <a:buFont typeface="Georgia"/>
              <a:buNone/>
            </a:pPr>
            <a:r>
              <a:rPr b="0" i="1" lang="en-US" sz="1800" u="none" cap="none" strike="noStrike">
                <a:solidFill>
                  <a:schemeClr val="dk1"/>
                </a:solidFill>
                <a:latin typeface="Georgia"/>
                <a:ea typeface="Georgia"/>
                <a:cs typeface="Georgia"/>
                <a:sym typeface="Georgia"/>
              </a:rPr>
              <a:t>Our Fish, March 22, 2021     </a:t>
            </a:r>
            <a:endParaRPr/>
          </a:p>
        </p:txBody>
      </p:sp>
      <p:pic>
        <p:nvPicPr>
          <p:cNvPr id="489" name="Google Shape;489;p1"/>
          <p:cNvPicPr preferRelativeResize="0"/>
          <p:nvPr/>
        </p:nvPicPr>
        <p:blipFill rotWithShape="1">
          <a:blip r:embed="rId4">
            <a:alphaModFix/>
          </a:blip>
          <a:srcRect b="0" l="0" r="0" t="0"/>
          <a:stretch/>
        </p:blipFill>
        <p:spPr>
          <a:xfrm>
            <a:off x="7843837" y="5715000"/>
            <a:ext cx="919162" cy="898525"/>
          </a:xfrm>
          <a:prstGeom prst="rect">
            <a:avLst/>
          </a:prstGeom>
          <a:noFill/>
          <a:ln>
            <a:noFill/>
          </a:ln>
        </p:spPr>
      </p:pic>
      <p:pic>
        <p:nvPicPr>
          <p:cNvPr descr="Ocean Canada_colour.png" id="490" name="Google Shape;490;p1"/>
          <p:cNvPicPr preferRelativeResize="0"/>
          <p:nvPr/>
        </p:nvPicPr>
        <p:blipFill rotWithShape="1">
          <a:blip r:embed="rId5">
            <a:alphaModFix/>
          </a:blip>
          <a:srcRect b="0" l="0" r="0" t="0"/>
          <a:stretch/>
        </p:blipFill>
        <p:spPr>
          <a:xfrm>
            <a:off x="152400" y="5975350"/>
            <a:ext cx="2133600" cy="50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0"/>
          <p:cNvSpPr txBox="1"/>
          <p:nvPr/>
        </p:nvSpPr>
        <p:spPr>
          <a:xfrm>
            <a:off x="3403600" y="2201862"/>
            <a:ext cx="2232025" cy="2312987"/>
          </a:xfrm>
          <a:prstGeom prst="rect">
            <a:avLst/>
          </a:prstGeom>
          <a:gradFill>
            <a:gsLst>
              <a:gs pos="0">
                <a:srgbClr val="2A4B86"/>
              </a:gs>
              <a:gs pos="47999">
                <a:srgbClr val="4A76C6"/>
              </a:gs>
              <a:gs pos="100000">
                <a:srgbClr val="8FAADC"/>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t/>
            </a:r>
            <a:endParaRPr b="1" i="0" sz="20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200"/>
              <a:buFont typeface="Calibri"/>
              <a:buNone/>
            </a:pPr>
            <a:r>
              <a:rPr b="1" i="0" lang="en-US" sz="2200" u="none">
                <a:solidFill>
                  <a:srgbClr val="FFFFFF"/>
                </a:solidFill>
                <a:latin typeface="Calibri"/>
                <a:ea typeface="Calibri"/>
                <a:cs typeface="Calibri"/>
                <a:sym typeface="Calibri"/>
              </a:rPr>
              <a:t>Two examples:</a:t>
            </a:r>
            <a:endParaRPr/>
          </a:p>
          <a:p>
            <a:pPr indent="0" lvl="0" marL="0" marR="0" rtl="0" algn="ctr">
              <a:lnSpc>
                <a:spcPct val="100000"/>
              </a:lnSpc>
              <a:spcBef>
                <a:spcPts val="0"/>
              </a:spcBef>
              <a:spcAft>
                <a:spcPts val="0"/>
              </a:spcAft>
              <a:buClr>
                <a:schemeClr val="dk1"/>
              </a:buClr>
              <a:buSzPts val="2000"/>
              <a:buFont typeface="Arial"/>
              <a:buNone/>
            </a:pPr>
            <a:r>
              <a:t/>
            </a:r>
            <a:endParaRPr b="1" i="0" sz="2000" u="none">
              <a:solidFill>
                <a:srgbClr val="FFFFFF"/>
              </a:solidFill>
              <a:latin typeface="Calibri"/>
              <a:ea typeface="Calibri"/>
              <a:cs typeface="Calibri"/>
              <a:sym typeface="Calibri"/>
            </a:endParaRPr>
          </a:p>
          <a:p>
            <a:pPr indent="-127000" lvl="0" marL="0" marR="0" rtl="0" algn="ctr">
              <a:lnSpc>
                <a:spcPct val="100000"/>
              </a:lnSpc>
              <a:spcBef>
                <a:spcPts val="0"/>
              </a:spcBef>
              <a:spcAft>
                <a:spcPts val="0"/>
              </a:spcAft>
              <a:buClr>
                <a:srgbClr val="FFFFFF"/>
              </a:buClr>
              <a:buSzPts val="2000"/>
              <a:buFont typeface="Arial"/>
              <a:buChar char="•"/>
            </a:pPr>
            <a:r>
              <a:rPr b="1" i="0" lang="en-US" sz="2000" u="none">
                <a:solidFill>
                  <a:srgbClr val="FFFFFF"/>
                </a:solidFill>
                <a:latin typeface="Calibri"/>
                <a:ea typeface="Calibri"/>
                <a:cs typeface="Calibri"/>
                <a:sym typeface="Calibri"/>
              </a:rPr>
              <a:t>Subsidies</a:t>
            </a:r>
            <a:endParaRPr/>
          </a:p>
          <a:p>
            <a:pPr indent="0" lvl="0" marL="0" marR="0" rtl="0" algn="ctr">
              <a:lnSpc>
                <a:spcPct val="100000"/>
              </a:lnSpc>
              <a:spcBef>
                <a:spcPts val="0"/>
              </a:spcBef>
              <a:spcAft>
                <a:spcPts val="0"/>
              </a:spcAft>
              <a:buClr>
                <a:schemeClr val="dk1"/>
              </a:buClr>
              <a:buSzPts val="2000"/>
              <a:buFont typeface="Arial"/>
              <a:buNone/>
            </a:pPr>
            <a:r>
              <a:t/>
            </a:r>
            <a:endParaRPr b="1" i="0" sz="2000" u="none">
              <a:solidFill>
                <a:srgbClr val="FFFFFF"/>
              </a:solidFill>
              <a:latin typeface="Calibri"/>
              <a:ea typeface="Calibri"/>
              <a:cs typeface="Calibri"/>
              <a:sym typeface="Calibri"/>
            </a:endParaRPr>
          </a:p>
          <a:p>
            <a:pPr indent="-127000" lvl="0" marL="0" marR="0" rtl="0" algn="ctr">
              <a:lnSpc>
                <a:spcPct val="100000"/>
              </a:lnSpc>
              <a:spcBef>
                <a:spcPts val="0"/>
              </a:spcBef>
              <a:spcAft>
                <a:spcPts val="0"/>
              </a:spcAft>
              <a:buClr>
                <a:srgbClr val="FFFFFF"/>
              </a:buClr>
              <a:buSzPts val="2000"/>
              <a:buFont typeface="Arial"/>
              <a:buChar char="•"/>
            </a:pPr>
            <a:r>
              <a:rPr b="1" i="0" lang="en-US" sz="2000" u="none">
                <a:solidFill>
                  <a:srgbClr val="FFFFFF"/>
                </a:solidFill>
                <a:latin typeface="Calibri"/>
                <a:ea typeface="Calibri"/>
                <a:cs typeface="Calibri"/>
                <a:sym typeface="Calibri"/>
              </a:rPr>
              <a:t>High seas protection</a:t>
            </a:r>
            <a:endParaRPr/>
          </a:p>
          <a:p>
            <a:pPr indent="0" lvl="0" marL="0" marR="0" rtl="0" algn="ctr">
              <a:lnSpc>
                <a:spcPct val="100000"/>
              </a:lnSpc>
              <a:spcBef>
                <a:spcPts val="0"/>
              </a:spcBef>
              <a:spcAft>
                <a:spcPts val="0"/>
              </a:spcAft>
              <a:buClr>
                <a:schemeClr val="dk1"/>
              </a:buClr>
              <a:buSzPts val="2000"/>
              <a:buFont typeface="Arial"/>
              <a:buNone/>
            </a:pPr>
            <a:r>
              <a:t/>
            </a:r>
            <a:endParaRPr b="1" i="0" sz="2000" u="non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000" u="none">
              <a:solidFill>
                <a:srgbClr val="FFFFFF"/>
              </a:solidFill>
              <a:latin typeface="Calibri"/>
              <a:ea typeface="Calibri"/>
              <a:cs typeface="Calibri"/>
              <a:sym typeface="Calibri"/>
            </a:endParaRPr>
          </a:p>
        </p:txBody>
      </p:sp>
      <p:sp>
        <p:nvSpPr>
          <p:cNvPr id="579" name="Google Shape;579;p10"/>
          <p:cNvSpPr/>
          <p:nvPr/>
        </p:nvSpPr>
        <p:spPr>
          <a:xfrm>
            <a:off x="496887" y="2032000"/>
            <a:ext cx="2325687" cy="2597150"/>
          </a:xfrm>
          <a:prstGeom prst="ellipse">
            <a:avLst/>
          </a:prstGeom>
          <a:gradFill>
            <a:gsLst>
              <a:gs pos="0">
                <a:srgbClr val="2A4B86"/>
              </a:gs>
              <a:gs pos="47999">
                <a:srgbClr val="4A76C6"/>
              </a:gs>
              <a:gs pos="100000">
                <a:srgbClr val="8FAADC"/>
              </a:gs>
            </a:gsLst>
            <a:lin ang="16200000" scaled="0"/>
          </a:gra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a:solidFill>
                  <a:srgbClr val="FFFFFF"/>
                </a:solidFill>
                <a:latin typeface="Calibri"/>
                <a:ea typeface="Calibri"/>
                <a:cs typeface="Calibri"/>
                <a:sym typeface="Calibri"/>
              </a:rPr>
              <a:t>Marine</a:t>
            </a:r>
            <a:endParaRPr/>
          </a:p>
          <a:p>
            <a:pPr indent="0" lvl="0" marL="0" marR="0" rtl="0" algn="ctr">
              <a:lnSpc>
                <a:spcPct val="100000"/>
              </a:lnSpc>
              <a:spcBef>
                <a:spcPts val="0"/>
              </a:spcBef>
              <a:spcAft>
                <a:spcPts val="0"/>
              </a:spcAft>
              <a:buClr>
                <a:srgbClr val="FFFFFF"/>
              </a:buClr>
              <a:buSzPts val="2000"/>
              <a:buFont typeface="Calibri"/>
              <a:buNone/>
            </a:pPr>
            <a:r>
              <a:rPr b="1" i="1" lang="en-US" sz="2000" u="none">
                <a:solidFill>
                  <a:srgbClr val="FFFFFF"/>
                </a:solidFill>
                <a:latin typeface="Calibri"/>
                <a:ea typeface="Calibri"/>
                <a:cs typeface="Calibri"/>
                <a:sym typeface="Calibri"/>
              </a:rPr>
              <a:t>Conservation</a:t>
            </a:r>
            <a:endParaRPr/>
          </a:p>
        </p:txBody>
      </p:sp>
      <p:sp>
        <p:nvSpPr>
          <p:cNvPr id="580" name="Google Shape;580;p10"/>
          <p:cNvSpPr/>
          <p:nvPr/>
        </p:nvSpPr>
        <p:spPr>
          <a:xfrm>
            <a:off x="6191250" y="2032000"/>
            <a:ext cx="2325687" cy="2597150"/>
          </a:xfrm>
          <a:prstGeom prst="ellipse">
            <a:avLst/>
          </a:prstGeom>
          <a:gradFill>
            <a:gsLst>
              <a:gs pos="0">
                <a:srgbClr val="2A4B86"/>
              </a:gs>
              <a:gs pos="47999">
                <a:srgbClr val="4A76C6"/>
              </a:gs>
              <a:gs pos="100000">
                <a:srgbClr val="8FAADC"/>
              </a:gs>
            </a:gsLst>
            <a:lin ang="16200000" scaled="0"/>
          </a:gra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a:solidFill>
                  <a:srgbClr val="FFFFFF"/>
                </a:solidFill>
                <a:latin typeface="Calibri"/>
                <a:ea typeface="Calibri"/>
                <a:cs typeface="Calibri"/>
                <a:sym typeface="Calibri"/>
              </a:rPr>
              <a:t>People</a:t>
            </a:r>
            <a:endParaRPr/>
          </a:p>
          <a:p>
            <a:pPr indent="0" lvl="0" marL="0" marR="0" rtl="0" algn="ctr">
              <a:lnSpc>
                <a:spcPct val="100000"/>
              </a:lnSpc>
              <a:spcBef>
                <a:spcPts val="0"/>
              </a:spcBef>
              <a:spcAft>
                <a:spcPts val="0"/>
              </a:spcAft>
              <a:buClr>
                <a:srgbClr val="FFFFFF"/>
              </a:buClr>
              <a:buSzPts val="2000"/>
              <a:buFont typeface="Calibri"/>
              <a:buNone/>
            </a:pPr>
            <a:r>
              <a:rPr b="1" i="1" lang="en-US" sz="2000" u="none">
                <a:solidFill>
                  <a:srgbClr val="FFFFFF"/>
                </a:solidFill>
                <a:latin typeface="Calibri"/>
                <a:ea typeface="Calibri"/>
                <a:cs typeface="Calibri"/>
                <a:sym typeface="Calibri"/>
              </a:rPr>
              <a:t>Wellbeing</a:t>
            </a:r>
            <a:endParaRPr/>
          </a:p>
        </p:txBody>
      </p:sp>
      <p:sp>
        <p:nvSpPr>
          <p:cNvPr id="581" name="Google Shape;581;p10"/>
          <p:cNvSpPr/>
          <p:nvPr/>
        </p:nvSpPr>
        <p:spPr>
          <a:xfrm>
            <a:off x="2179637" y="985837"/>
            <a:ext cx="4816475" cy="747712"/>
          </a:xfrm>
          <a:prstGeom prst="curvedDownArrow">
            <a:avLst>
              <a:gd fmla="val 19923" name="adj1"/>
              <a:gd fmla="val 21181" name="adj2"/>
              <a:gd fmla="val 16200" name="adj3"/>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2" name="Google Shape;582;p10"/>
          <p:cNvSpPr/>
          <p:nvPr/>
        </p:nvSpPr>
        <p:spPr>
          <a:xfrm rot="10800000">
            <a:off x="2179637" y="5095875"/>
            <a:ext cx="4902200" cy="712787"/>
          </a:xfrm>
          <a:prstGeom prst="curvedDownArrow">
            <a:avLst>
              <a:gd fmla="val 20030" name="adj1"/>
              <a:gd fmla="val 21208" name="adj2"/>
              <a:gd fmla="val 16200" name="adj3"/>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3" name="Google Shape;583;p10"/>
          <p:cNvSpPr txBox="1"/>
          <p:nvPr/>
        </p:nvSpPr>
        <p:spPr>
          <a:xfrm>
            <a:off x="3795712" y="615950"/>
            <a:ext cx="18526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Positive Feedback</a:t>
            </a:r>
            <a:endParaRPr/>
          </a:p>
        </p:txBody>
      </p:sp>
      <p:sp>
        <p:nvSpPr>
          <p:cNvPr id="584" name="Google Shape;584;p10"/>
          <p:cNvSpPr txBox="1"/>
          <p:nvPr/>
        </p:nvSpPr>
        <p:spPr>
          <a:xfrm>
            <a:off x="3751262" y="5884862"/>
            <a:ext cx="19510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Negative Feedback</a:t>
            </a:r>
            <a:endParaRPr/>
          </a:p>
        </p:txBody>
      </p:sp>
      <p:sp>
        <p:nvSpPr>
          <p:cNvPr id="585" name="Google Shape;585;p10"/>
          <p:cNvSpPr/>
          <p:nvPr/>
        </p:nvSpPr>
        <p:spPr>
          <a:xfrm rot="10800000">
            <a:off x="2403475" y="1384300"/>
            <a:ext cx="4368800" cy="666750"/>
          </a:xfrm>
          <a:prstGeom prst="curvedUpArrow">
            <a:avLst>
              <a:gd fmla="val 19952" name="adj1"/>
              <a:gd fmla="val 21188" name="adj2"/>
              <a:gd fmla="val 5400" name="adj3"/>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6" name="Google Shape;586;p10"/>
          <p:cNvSpPr/>
          <p:nvPr/>
        </p:nvSpPr>
        <p:spPr>
          <a:xfrm>
            <a:off x="2632075" y="4689475"/>
            <a:ext cx="4368800" cy="666750"/>
          </a:xfrm>
          <a:prstGeom prst="curvedUpArrow">
            <a:avLst>
              <a:gd fmla="val 19952" name="adj1"/>
              <a:gd fmla="val 21188" name="adj2"/>
              <a:gd fmla="val 5400" name="adj3"/>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7" name="Google Shape;587;p10"/>
          <p:cNvSpPr/>
          <p:nvPr/>
        </p:nvSpPr>
        <p:spPr>
          <a:xfrm>
            <a:off x="2901950" y="3124200"/>
            <a:ext cx="422275" cy="350837"/>
          </a:xfrm>
          <a:prstGeom prst="leftArrow">
            <a:avLst>
              <a:gd fmla="val 8973"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8" name="Google Shape;588;p10"/>
          <p:cNvSpPr/>
          <p:nvPr/>
        </p:nvSpPr>
        <p:spPr>
          <a:xfrm>
            <a:off x="5715000" y="3200400"/>
            <a:ext cx="428625" cy="350837"/>
          </a:xfrm>
          <a:prstGeom prst="rightArrow">
            <a:avLst>
              <a:gd fmla="val 12760"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9" name="Google Shape;589;p10"/>
          <p:cNvSpPr txBox="1"/>
          <p:nvPr/>
        </p:nvSpPr>
        <p:spPr>
          <a:xfrm>
            <a:off x="457200" y="73025"/>
            <a:ext cx="8229600" cy="4603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33399"/>
              </a:buClr>
              <a:buSzPts val="2400"/>
              <a:buFont typeface="Arial"/>
              <a:buNone/>
            </a:pPr>
            <a:r>
              <a:rPr b="1" i="0" lang="en-US" sz="2400" u="none">
                <a:solidFill>
                  <a:srgbClr val="333399"/>
                </a:solidFill>
                <a:latin typeface="Arial"/>
                <a:ea typeface="Arial"/>
                <a:cs typeface="Arial"/>
                <a:sym typeface="Arial"/>
              </a:rPr>
              <a:t>To end overfishing, policies &amp; actions should be …</a:t>
            </a:r>
            <a:endParaRPr/>
          </a:p>
        </p:txBody>
      </p:sp>
      <p:sp>
        <p:nvSpPr>
          <p:cNvPr id="590" name="Google Shape;590;p10"/>
          <p:cNvSpPr txBox="1"/>
          <p:nvPr/>
        </p:nvSpPr>
        <p:spPr>
          <a:xfrm>
            <a:off x="496887" y="6007100"/>
            <a:ext cx="8229600" cy="698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33399"/>
              </a:buClr>
              <a:buSzPts val="2000"/>
              <a:buFont typeface="Arial"/>
              <a:buNone/>
            </a:pPr>
            <a:r>
              <a:rPr b="1" i="0" lang="en-US" sz="2000" u="none">
                <a:solidFill>
                  <a:srgbClr val="333399"/>
                </a:solidFill>
                <a:latin typeface="Arial"/>
                <a:ea typeface="Arial"/>
                <a:cs typeface="Arial"/>
                <a:sym typeface="Arial"/>
              </a:rPr>
              <a:t>… designed to eliminate negative &amp; promote positive feedbacks </a:t>
            </a:r>
            <a:endParaRPr/>
          </a:p>
        </p:txBody>
      </p:sp>
      <p:sp>
        <p:nvSpPr>
          <p:cNvPr id="591" name="Google Shape;591;p10"/>
          <p:cNvSpPr txBox="1"/>
          <p:nvPr/>
        </p:nvSpPr>
        <p:spPr>
          <a:xfrm>
            <a:off x="3316287" y="6488112"/>
            <a:ext cx="5827712" cy="36988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Sumaila </a:t>
            </a:r>
            <a:r>
              <a:rPr b="0" i="1" lang="en-US" sz="1800" u="none">
                <a:solidFill>
                  <a:srgbClr val="000000"/>
                </a:solidFill>
                <a:latin typeface="Arial"/>
                <a:ea typeface="Arial"/>
                <a:cs typeface="Arial"/>
                <a:sym typeface="Arial"/>
              </a:rPr>
              <a:t>&amp; Tai </a:t>
            </a:r>
            <a:r>
              <a:rPr b="0" i="0" lang="en-US" sz="1800" u="none">
                <a:solidFill>
                  <a:srgbClr val="000000"/>
                </a:solidFill>
                <a:latin typeface="Arial"/>
                <a:ea typeface="Arial"/>
                <a:cs typeface="Arial"/>
                <a:sym typeface="Arial"/>
              </a:rPr>
              <a:t>(2020</a:t>
            </a:r>
            <a:r>
              <a:rPr b="0" i="0" lang="en-US" sz="1400" u="none">
                <a:solidFill>
                  <a:srgbClr val="000000"/>
                </a:solidFill>
                <a:latin typeface="Arial"/>
                <a:ea typeface="Arial"/>
                <a:cs typeface="Arial"/>
                <a:sym typeface="Arial"/>
              </a:rPr>
              <a:t>): </a:t>
            </a:r>
            <a:r>
              <a:rPr b="0" i="1" lang="en-US" sz="1400" u="none">
                <a:solidFill>
                  <a:srgbClr val="000000"/>
                </a:solidFill>
                <a:latin typeface="Arial"/>
                <a:ea typeface="Arial"/>
                <a:cs typeface="Arial"/>
                <a:sym typeface="Arial"/>
              </a:rPr>
              <a:t>Frontiers in Marine Science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1"/>
          <p:cNvSpPr txBox="1"/>
          <p:nvPr>
            <p:ph type="title"/>
          </p:nvPr>
        </p:nvSpPr>
        <p:spPr>
          <a:xfrm>
            <a:off x="381000" y="76200"/>
            <a:ext cx="8229600" cy="83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000"/>
              <a:buFont typeface="Arial"/>
              <a:buNone/>
            </a:pPr>
            <a:r>
              <a:rPr b="1" i="0" lang="en-US" sz="4000" u="none">
                <a:solidFill>
                  <a:schemeClr val="accent2"/>
                </a:solidFill>
                <a:latin typeface="Arial"/>
                <a:ea typeface="Arial"/>
                <a:cs typeface="Arial"/>
                <a:sym typeface="Arial"/>
              </a:rPr>
              <a:t>Concluding remarks</a:t>
            </a:r>
            <a:endParaRPr/>
          </a:p>
        </p:txBody>
      </p:sp>
      <p:sp>
        <p:nvSpPr>
          <p:cNvPr id="598" name="Google Shape;598;p11"/>
          <p:cNvSpPr txBox="1"/>
          <p:nvPr>
            <p:ph idx="1" type="body"/>
          </p:nvPr>
        </p:nvSpPr>
        <p:spPr>
          <a:xfrm>
            <a:off x="228600" y="1066800"/>
            <a:ext cx="8534400" cy="4724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Ending overfishing now would:</a:t>
            </a:r>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strengthen the ocean, making it more capable of withstanding climate change; while contributing to mitigating climate change. </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A healthy person is more likely to survive an epidemic than a person who is less healthy, and because of overfishing we have severely weakened the ocean’s immune system;</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In this way people and the ocean are not that different.</a:t>
            </a:r>
            <a:endParaRPr/>
          </a:p>
          <a:p>
            <a:pPr indent="-342900" lvl="0" marL="3429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
        <p:nvSpPr>
          <p:cNvPr id="599" name="Google Shape;599;p11"/>
          <p:cNvSpPr txBox="1"/>
          <p:nvPr/>
        </p:nvSpPr>
        <p:spPr>
          <a:xfrm>
            <a:off x="4448175" y="3244850"/>
            <a:ext cx="24765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gc95049ed74_0_0"/>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606" name="Google Shape;606;gc95049ed74_0_0"/>
          <p:cNvSpPr txBox="1"/>
          <p:nvPr>
            <p:ph idx="1" type="body"/>
          </p:nvPr>
        </p:nvSpPr>
        <p:spPr>
          <a:xfrm>
            <a:off x="457200" y="1600200"/>
            <a:ext cx="4038600" cy="45261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t/>
            </a:r>
            <a:endParaRPr/>
          </a:p>
        </p:txBody>
      </p:sp>
      <p:sp>
        <p:nvSpPr>
          <p:cNvPr id="607" name="Google Shape;607;gc95049ed74_0_0"/>
          <p:cNvSpPr txBox="1"/>
          <p:nvPr>
            <p:ph idx="2" type="body"/>
          </p:nvPr>
        </p:nvSpPr>
        <p:spPr>
          <a:xfrm>
            <a:off x="4648200" y="1600200"/>
            <a:ext cx="4038600" cy="45261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t/>
            </a:r>
            <a:endParaRPr/>
          </a:p>
        </p:txBody>
      </p:sp>
      <p:pic>
        <p:nvPicPr>
          <p:cNvPr id="608" name="Google Shape;608;gc95049ed74_0_0"/>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2"/>
          <p:cNvSpPr txBox="1"/>
          <p:nvPr/>
        </p:nvSpPr>
        <p:spPr>
          <a:xfrm>
            <a:off x="0" y="-28575"/>
            <a:ext cx="9144000" cy="6884987"/>
          </a:xfrm>
          <a:prstGeom prst="rect">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5" name="Google Shape;615;p12"/>
          <p:cNvSpPr txBox="1"/>
          <p:nvPr/>
        </p:nvSpPr>
        <p:spPr>
          <a:xfrm>
            <a:off x="395287" y="0"/>
            <a:ext cx="8137525" cy="4400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99"/>
              </a:buClr>
              <a:buSzPts val="4000"/>
              <a:buFont typeface="Arial"/>
              <a:buNone/>
            </a:pPr>
            <a:r>
              <a:rPr b="1" i="0" lang="en-US" sz="4000" u="none">
                <a:solidFill>
                  <a:srgbClr val="333399"/>
                </a:solidFill>
                <a:latin typeface="Arial"/>
                <a:ea typeface="Arial"/>
                <a:cs typeface="Arial"/>
                <a:sym typeface="Arial"/>
              </a:rPr>
              <a:t>Thanks for your attention!</a:t>
            </a:r>
            <a:endParaRPr/>
          </a:p>
          <a:p>
            <a:pPr indent="0" lvl="0" marL="0" marR="0" rtl="0" algn="ctr">
              <a:lnSpc>
                <a:spcPct val="100000"/>
              </a:lnSpc>
              <a:spcBef>
                <a:spcPts val="0"/>
              </a:spcBef>
              <a:spcAft>
                <a:spcPts val="0"/>
              </a:spcAft>
              <a:buClr>
                <a:schemeClr val="dk1"/>
              </a:buClr>
              <a:buSzPts val="4000"/>
              <a:buFont typeface="Arial"/>
              <a:buNone/>
            </a:pPr>
            <a:r>
              <a:t/>
            </a:r>
            <a:endParaRPr b="1" i="0" sz="4000" u="none">
              <a:solidFill>
                <a:srgbClr val="333399"/>
              </a:solidFill>
              <a:latin typeface="Arial"/>
              <a:ea typeface="Arial"/>
              <a:cs typeface="Arial"/>
              <a:sym typeface="Arial"/>
            </a:endParaRPr>
          </a:p>
          <a:p>
            <a:pPr indent="0" lvl="0" marL="0" marR="0" rtl="0" algn="ctr">
              <a:lnSpc>
                <a:spcPct val="100000"/>
              </a:lnSpc>
              <a:spcBef>
                <a:spcPts val="0"/>
              </a:spcBef>
              <a:spcAft>
                <a:spcPts val="0"/>
              </a:spcAft>
              <a:buClr>
                <a:srgbClr val="333399"/>
              </a:buClr>
              <a:buSzPts val="4000"/>
              <a:buFont typeface="Arial"/>
              <a:buNone/>
            </a:pPr>
            <a:r>
              <a:rPr b="1" i="0" lang="en-US" sz="4000" u="none">
                <a:solidFill>
                  <a:srgbClr val="333399"/>
                </a:solidFill>
                <a:latin typeface="Arial"/>
                <a:ea typeface="Arial"/>
                <a:cs typeface="Arial"/>
                <a:sym typeface="Arial"/>
              </a:rPr>
              <a:t>and</a:t>
            </a:r>
            <a:endParaRPr/>
          </a:p>
          <a:p>
            <a:pPr indent="0" lvl="0" marL="0" marR="0" rtl="0" algn="ctr">
              <a:lnSpc>
                <a:spcPct val="100000"/>
              </a:lnSpc>
              <a:spcBef>
                <a:spcPts val="0"/>
              </a:spcBef>
              <a:spcAft>
                <a:spcPts val="0"/>
              </a:spcAft>
              <a:buClr>
                <a:schemeClr val="dk1"/>
              </a:buClr>
              <a:buSzPts val="4000"/>
              <a:buFont typeface="Arial"/>
              <a:buNone/>
            </a:pPr>
            <a:r>
              <a:t/>
            </a:r>
            <a:endParaRPr b="1" i="0" sz="4000" u="none">
              <a:solidFill>
                <a:srgbClr val="333399"/>
              </a:solidFill>
              <a:latin typeface="Arial"/>
              <a:ea typeface="Arial"/>
              <a:cs typeface="Arial"/>
              <a:sym typeface="Arial"/>
            </a:endParaRPr>
          </a:p>
          <a:p>
            <a:pPr indent="0" lvl="0" marL="0" marR="0" rtl="0" algn="ctr">
              <a:lnSpc>
                <a:spcPct val="100000"/>
              </a:lnSpc>
              <a:spcBef>
                <a:spcPts val="0"/>
              </a:spcBef>
              <a:spcAft>
                <a:spcPts val="0"/>
              </a:spcAft>
              <a:buClr>
                <a:srgbClr val="333399"/>
              </a:buClr>
              <a:buSzPts val="4000"/>
              <a:buFont typeface="Arial"/>
              <a:buNone/>
            </a:pPr>
            <a:r>
              <a:rPr b="1" i="0" lang="en-US" sz="4000" u="none">
                <a:solidFill>
                  <a:srgbClr val="333399"/>
                </a:solidFill>
                <a:latin typeface="Arial"/>
                <a:ea typeface="Arial"/>
                <a:cs typeface="Arial"/>
                <a:sym typeface="Arial"/>
              </a:rPr>
              <a:t>Thanks to Our Fish for making this work possible</a:t>
            </a:r>
            <a:endParaRPr/>
          </a:p>
          <a:p>
            <a:pPr indent="0" lvl="0" marL="0" marR="0" rtl="0" algn="l">
              <a:lnSpc>
                <a:spcPct val="100000"/>
              </a:lnSpc>
              <a:spcBef>
                <a:spcPts val="0"/>
              </a:spcBef>
              <a:spcAft>
                <a:spcPts val="0"/>
              </a:spcAft>
              <a:buNone/>
            </a:pPr>
            <a:r>
              <a:t/>
            </a:r>
            <a:endParaRPr b="1" i="0" sz="4000" u="none">
              <a:solidFill>
                <a:srgbClr val="333399"/>
              </a:solidFill>
              <a:latin typeface="Arial"/>
              <a:ea typeface="Arial"/>
              <a:cs typeface="Arial"/>
              <a:sym typeface="Arial"/>
            </a:endParaRPr>
          </a:p>
        </p:txBody>
      </p:sp>
      <p:pic>
        <p:nvPicPr>
          <p:cNvPr descr="http://yangshengyu.com/wp-content/uploads/2010/08/UBC_logo.png" id="616" name="Google Shape;616;p12"/>
          <p:cNvPicPr preferRelativeResize="0"/>
          <p:nvPr/>
        </p:nvPicPr>
        <p:blipFill rotWithShape="1">
          <a:blip r:embed="rId3">
            <a:alphaModFix/>
          </a:blip>
          <a:srcRect b="0" l="0" r="0" t="0"/>
          <a:stretch/>
        </p:blipFill>
        <p:spPr>
          <a:xfrm>
            <a:off x="936625" y="4810125"/>
            <a:ext cx="695325" cy="952500"/>
          </a:xfrm>
          <a:prstGeom prst="rect">
            <a:avLst/>
          </a:prstGeom>
          <a:noFill/>
          <a:ln>
            <a:noFill/>
          </a:ln>
        </p:spPr>
      </p:pic>
      <p:pic>
        <p:nvPicPr>
          <p:cNvPr id="617" name="Google Shape;617;p12"/>
          <p:cNvPicPr preferRelativeResize="0"/>
          <p:nvPr/>
        </p:nvPicPr>
        <p:blipFill rotWithShape="1">
          <a:blip r:embed="rId4">
            <a:alphaModFix/>
          </a:blip>
          <a:srcRect b="0" l="0" r="0" t="0"/>
          <a:stretch/>
        </p:blipFill>
        <p:spPr>
          <a:xfrm>
            <a:off x="6902450" y="4176712"/>
            <a:ext cx="1728787" cy="1690687"/>
          </a:xfrm>
          <a:prstGeom prst="rect">
            <a:avLst/>
          </a:prstGeom>
          <a:noFill/>
          <a:ln>
            <a:noFill/>
          </a:ln>
        </p:spPr>
      </p:pic>
      <p:pic>
        <p:nvPicPr>
          <p:cNvPr descr="Ocean Canada_colour.png" id="618" name="Google Shape;618;p12"/>
          <p:cNvPicPr preferRelativeResize="0"/>
          <p:nvPr/>
        </p:nvPicPr>
        <p:blipFill rotWithShape="1">
          <a:blip r:embed="rId5">
            <a:alphaModFix/>
          </a:blip>
          <a:srcRect b="0" l="0" r="0" t="0"/>
          <a:stretch/>
        </p:blipFill>
        <p:spPr>
          <a:xfrm>
            <a:off x="3168650" y="4737100"/>
            <a:ext cx="2590800" cy="80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
          <p:cNvSpPr txBox="1"/>
          <p:nvPr>
            <p:ph type="title"/>
          </p:nvPr>
        </p:nvSpPr>
        <p:spPr>
          <a:xfrm>
            <a:off x="457200" y="76200"/>
            <a:ext cx="82296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3600"/>
              <a:buFont typeface="Arial"/>
              <a:buNone/>
            </a:pPr>
            <a:r>
              <a:rPr b="1" i="0" lang="en-US" sz="3600" u="none">
                <a:solidFill>
                  <a:schemeClr val="accent2"/>
                </a:solidFill>
                <a:latin typeface="Arial"/>
                <a:ea typeface="Arial"/>
                <a:cs typeface="Arial"/>
                <a:sym typeface="Arial"/>
              </a:rPr>
              <a:t>Take home messages</a:t>
            </a:r>
            <a:endParaRPr/>
          </a:p>
        </p:txBody>
      </p:sp>
      <p:sp>
        <p:nvSpPr>
          <p:cNvPr id="497" name="Google Shape;497;p2"/>
          <p:cNvSpPr txBox="1"/>
          <p:nvPr>
            <p:ph idx="1" type="body"/>
          </p:nvPr>
        </p:nvSpPr>
        <p:spPr>
          <a:xfrm>
            <a:off x="609600" y="838200"/>
            <a:ext cx="8229600" cy="5715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Long history of marine life overexploitation;</a:t>
            </a:r>
            <a:endParaRPr/>
          </a:p>
          <a:p>
            <a:pPr indent="-342900" lvl="0" marL="34290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Depleted fish stocks more a problem for us: </a:t>
            </a:r>
            <a:endParaRPr/>
          </a:p>
          <a:p>
            <a:pPr indent="-285750" lvl="1" marL="742950" rtl="0" algn="l">
              <a:lnSpc>
                <a:spcPct val="10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No fish, no fisheries, no fish jobs, no seafood &amp; no euros.</a:t>
            </a:r>
            <a:endParaRPr/>
          </a:p>
          <a:p>
            <a:pPr indent="-342900" lvl="0" marL="34290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An ocean teeming with life contributes to carbon sequestration;</a:t>
            </a:r>
            <a:endParaRPr/>
          </a:p>
          <a:p>
            <a:pPr indent="-342900" lvl="0" marL="34290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Fisheries management plays an important role in climate adaptation;</a:t>
            </a:r>
            <a:endParaRPr/>
          </a:p>
          <a:p>
            <a:pPr indent="-342900" lvl="0" marL="34290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Less fishing effort means more catch, mitigation:</a:t>
            </a:r>
            <a:endParaRPr/>
          </a:p>
          <a:p>
            <a:pPr indent="-285750" lvl="1" marL="742950" rtl="0" algn="l">
              <a:lnSpc>
                <a:spcPct val="10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Burning less carbon &amp; enjoy higher sequestration.</a:t>
            </a:r>
            <a:endParaRPr/>
          </a:p>
          <a:p>
            <a:pPr indent="-342900" lvl="0" marL="34290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Healthy fish is like a healthy person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
          <p:cNvSpPr txBox="1"/>
          <p:nvPr/>
        </p:nvSpPr>
        <p:spPr>
          <a:xfrm>
            <a:off x="2514600" y="6415087"/>
            <a:ext cx="1143000" cy="214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800"/>
              <a:buFont typeface="Arial"/>
              <a:buNone/>
            </a:pPr>
            <a:r>
              <a:rPr b="0" i="0" lang="en-US" sz="800" u="none" cap="none" strike="noStrike">
                <a:solidFill>
                  <a:schemeClr val="lt1"/>
                </a:solidFill>
                <a:latin typeface="Arial"/>
                <a:ea typeface="Arial"/>
                <a:cs typeface="Arial"/>
                <a:sym typeface="Arial"/>
              </a:rPr>
              <a:t>www.thehindu.com</a:t>
            </a:r>
            <a:endParaRPr/>
          </a:p>
        </p:txBody>
      </p:sp>
      <p:sp>
        <p:nvSpPr>
          <p:cNvPr id="504" name="Google Shape;504;p3"/>
          <p:cNvSpPr txBox="1"/>
          <p:nvPr/>
        </p:nvSpPr>
        <p:spPr>
          <a:xfrm>
            <a:off x="457200" y="357187"/>
            <a:ext cx="8382000" cy="954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99"/>
              </a:buClr>
              <a:buSzPts val="2800"/>
              <a:buFont typeface="Arial"/>
              <a:buNone/>
            </a:pPr>
            <a:r>
              <a:rPr b="1" i="0" lang="en-US" sz="2800" u="none" cap="none" strike="noStrike">
                <a:solidFill>
                  <a:srgbClr val="333399"/>
                </a:solidFill>
                <a:latin typeface="Arial"/>
                <a:ea typeface="Arial"/>
                <a:cs typeface="Arial"/>
                <a:sym typeface="Arial"/>
              </a:rPr>
              <a:t>The ocean is too large to ignore</a:t>
            </a:r>
            <a:endParaRPr/>
          </a:p>
          <a:p>
            <a:pPr indent="0" lvl="0" marL="0" marR="0" rtl="0" algn="ctr">
              <a:lnSpc>
                <a:spcPct val="100000"/>
              </a:lnSpc>
              <a:spcBef>
                <a:spcPts val="0"/>
              </a:spcBef>
              <a:spcAft>
                <a:spcPts val="0"/>
              </a:spcAft>
              <a:buClr>
                <a:srgbClr val="333399"/>
              </a:buClr>
              <a:buSzPts val="2800"/>
              <a:buFont typeface="Arial"/>
              <a:buNone/>
            </a:pPr>
            <a:r>
              <a:rPr b="1" i="0" lang="en-US" sz="2800" u="none" cap="none" strike="noStrike">
                <a:solidFill>
                  <a:srgbClr val="333399"/>
                </a:solidFill>
                <a:latin typeface="Arial"/>
                <a:ea typeface="Arial"/>
                <a:cs typeface="Arial"/>
                <a:sym typeface="Arial"/>
              </a:rPr>
              <a:t>Should it not be Planet Ocean?</a:t>
            </a:r>
            <a:endParaRPr/>
          </a:p>
        </p:txBody>
      </p:sp>
      <p:pic>
        <p:nvPicPr>
          <p:cNvPr id="505" name="Google Shape;505;p3"/>
          <p:cNvPicPr preferRelativeResize="0"/>
          <p:nvPr/>
        </p:nvPicPr>
        <p:blipFill rotWithShape="1">
          <a:blip r:embed="rId3">
            <a:alphaModFix/>
          </a:blip>
          <a:srcRect b="0" l="0" r="0" t="0"/>
          <a:stretch/>
        </p:blipFill>
        <p:spPr>
          <a:xfrm>
            <a:off x="533400" y="1447800"/>
            <a:ext cx="8264525" cy="4648200"/>
          </a:xfrm>
          <a:prstGeom prst="rect">
            <a:avLst/>
          </a:prstGeom>
          <a:noFill/>
          <a:ln>
            <a:noFill/>
          </a:ln>
        </p:spPr>
      </p:pic>
      <p:sp>
        <p:nvSpPr>
          <p:cNvPr id="506" name="Google Shape;506;p3"/>
          <p:cNvSpPr txBox="1"/>
          <p:nvPr/>
        </p:nvSpPr>
        <p:spPr>
          <a:xfrm>
            <a:off x="1219200" y="6172200"/>
            <a:ext cx="6705600"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Source: </a:t>
            </a:r>
            <a:r>
              <a:rPr b="0" i="0" lang="en-US" sz="1800" u="sng" cap="none" strike="noStrike">
                <a:solidFill>
                  <a:srgbClr val="000000"/>
                </a:solidFill>
                <a:latin typeface="Arial"/>
                <a:ea typeface="Arial"/>
                <a:cs typeface="Arial"/>
                <a:sym typeface="Arial"/>
                <a:hlinkClick r:id="rId4">
                  <a:extLst>
                    <a:ext uri="{A12FA001-AC4F-418D-AE19-62706E023703}">
                      <ahyp:hlinkClr val="tx"/>
                    </a:ext>
                  </a:extLst>
                </a:hlinkClick>
              </a:rPr>
              <a:t>http://www.environment-prize.com/laureates/by-year/2017/rashid-sumaila/</a:t>
            </a:r>
            <a:r>
              <a:rPr b="0" i="0" lang="en-US" sz="1800" u="none" cap="none" strike="noStrike">
                <a:solidFill>
                  <a:srgbClr val="000000"/>
                </a:solidFill>
                <a:latin typeface="Arial"/>
                <a:ea typeface="Arial"/>
                <a:cs typeface="Arial"/>
                <a:sym typeface="Arial"/>
              </a:rPr>
              <a:t>  </a:t>
            </a:r>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
          <p:cNvSpPr txBox="1"/>
          <p:nvPr/>
        </p:nvSpPr>
        <p:spPr>
          <a:xfrm>
            <a:off x="152400" y="1828800"/>
            <a:ext cx="8991600" cy="4114800"/>
          </a:xfrm>
          <a:prstGeom prst="rect">
            <a:avLst/>
          </a:prstGeom>
          <a:blipFill rotWithShape="1">
            <a:blip r:embed="rId3">
              <a:alphaModFix/>
            </a:blip>
            <a:stretch>
              <a:fillRect b="0" l="0" r="0" t="0"/>
            </a:stretch>
          </a:blip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3" name="Google Shape;513;p4"/>
          <p:cNvSpPr/>
          <p:nvPr/>
        </p:nvSpPr>
        <p:spPr>
          <a:xfrm>
            <a:off x="2266950" y="1905000"/>
            <a:ext cx="4667250" cy="571500"/>
          </a:xfrm>
          <a:prstGeom prst="rect">
            <a:avLst/>
          </a:prstGeom>
        </p:spPr>
        <p:txBody>
          <a:bodyPr>
            <a:prstTxWarp prst="textPlain"/>
          </a:bodyPr>
          <a:lstStyle/>
          <a:p>
            <a:pPr lvl="0" algn="l"/>
            <a:r>
              <a:rPr b="0" i="1">
                <a:ln cap="flat" cmpd="sng" w="9525">
                  <a:solidFill>
                    <a:srgbClr val="000000"/>
                  </a:solidFill>
                  <a:prstDash val="solid"/>
                  <a:miter lim="800000"/>
                  <a:headEnd len="sm" w="sm" type="none"/>
                  <a:tailEnd len="sm" w="sm" type="none"/>
                </a:ln>
                <a:solidFill>
                  <a:srgbClr val="0000FF"/>
                </a:solidFill>
                <a:latin typeface="Arial Black"/>
              </a:rPr>
              <a:t>Marine Environment </a:t>
            </a:r>
          </a:p>
        </p:txBody>
      </p:sp>
      <p:sp>
        <p:nvSpPr>
          <p:cNvPr id="514" name="Google Shape;514;p4"/>
          <p:cNvSpPr/>
          <p:nvPr/>
        </p:nvSpPr>
        <p:spPr>
          <a:xfrm>
            <a:off x="685800" y="2362200"/>
            <a:ext cx="1143000" cy="1752600"/>
          </a:xfrm>
          <a:prstGeom prst="curvedRightArrow">
            <a:avLst>
              <a:gd fmla="val 25000" name="adj1"/>
              <a:gd fmla="val 50000" name="adj2"/>
              <a:gd fmla="val 25000" name="adj3"/>
            </a:avLst>
          </a:prstGeom>
          <a:solidFill>
            <a:srgbClr val="00008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5" name="Google Shape;515;p4"/>
          <p:cNvSpPr/>
          <p:nvPr/>
        </p:nvSpPr>
        <p:spPr>
          <a:xfrm rot="10440000">
            <a:off x="7162800" y="2133600"/>
            <a:ext cx="1066800" cy="1905000"/>
          </a:xfrm>
          <a:prstGeom prst="curvedRightArrow">
            <a:avLst>
              <a:gd fmla="val 25000" name="adj1"/>
              <a:gd fmla="val 50000" name="adj2"/>
              <a:gd fmla="val 25000" name="adj3"/>
            </a:avLst>
          </a:prstGeom>
          <a:solidFill>
            <a:srgbClr val="00008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6" name="Google Shape;516;p4"/>
          <p:cNvSpPr txBox="1"/>
          <p:nvPr/>
        </p:nvSpPr>
        <p:spPr>
          <a:xfrm>
            <a:off x="1905000" y="2743200"/>
            <a:ext cx="5181600" cy="28194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7" name="Google Shape;517;p4"/>
          <p:cNvSpPr/>
          <p:nvPr/>
        </p:nvSpPr>
        <p:spPr>
          <a:xfrm>
            <a:off x="2286000" y="5029200"/>
            <a:ext cx="4419600" cy="43815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9900"/>
                </a:solidFill>
                <a:latin typeface="Arial Black"/>
              </a:rPr>
              <a:t>Fish Economy </a:t>
            </a:r>
          </a:p>
        </p:txBody>
      </p:sp>
      <p:sp>
        <p:nvSpPr>
          <p:cNvPr id="518" name="Google Shape;518;p4"/>
          <p:cNvSpPr txBox="1"/>
          <p:nvPr/>
        </p:nvSpPr>
        <p:spPr>
          <a:xfrm>
            <a:off x="76200" y="228600"/>
            <a:ext cx="8915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33399"/>
              </a:buClr>
              <a:buSzPts val="2800"/>
              <a:buFont typeface="Arial"/>
              <a:buNone/>
            </a:pPr>
            <a:r>
              <a:rPr b="1" i="0" lang="en-US" sz="2800" u="none">
                <a:solidFill>
                  <a:srgbClr val="333399"/>
                </a:solidFill>
                <a:latin typeface="Arial"/>
                <a:ea typeface="Arial"/>
                <a:cs typeface="Arial"/>
                <a:sym typeface="Arial"/>
              </a:rPr>
              <a:t>Human-Ocean interaction</a:t>
            </a:r>
            <a:endParaRPr/>
          </a:p>
          <a:p>
            <a:pPr indent="0" lvl="0" marL="0" marR="0" rtl="0" algn="ctr">
              <a:lnSpc>
                <a:spcPct val="100000"/>
              </a:lnSpc>
              <a:spcBef>
                <a:spcPts val="0"/>
              </a:spcBef>
              <a:spcAft>
                <a:spcPts val="0"/>
              </a:spcAft>
              <a:buClr>
                <a:srgbClr val="333399"/>
              </a:buClr>
              <a:buSzPts val="2800"/>
              <a:buFont typeface="Arial"/>
              <a:buNone/>
            </a:pPr>
            <a:r>
              <a:rPr b="1" i="0" lang="en-US" sz="2800" u="none">
                <a:solidFill>
                  <a:srgbClr val="333399"/>
                </a:solidFill>
                <a:latin typeface="Arial"/>
                <a:ea typeface="Arial"/>
                <a:cs typeface="Arial"/>
                <a:sym typeface="Arial"/>
              </a:rPr>
              <a:t>The need for management and marine protection</a:t>
            </a:r>
            <a:endParaRPr/>
          </a:p>
        </p:txBody>
      </p:sp>
      <p:pic>
        <p:nvPicPr>
          <p:cNvPr descr="commercial boats" id="519" name="Google Shape;519;p4"/>
          <p:cNvPicPr preferRelativeResize="0"/>
          <p:nvPr/>
        </p:nvPicPr>
        <p:blipFill rotWithShape="1">
          <a:blip r:embed="rId4">
            <a:alphaModFix/>
          </a:blip>
          <a:srcRect b="0" l="0" r="12413" t="0"/>
          <a:stretch/>
        </p:blipFill>
        <p:spPr>
          <a:xfrm>
            <a:off x="2784475" y="2917825"/>
            <a:ext cx="3227387" cy="20240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descr="fishing_down_the_food_web.jpg" id="525" name="Google Shape;525;p5"/>
          <p:cNvPicPr preferRelativeResize="0"/>
          <p:nvPr/>
        </p:nvPicPr>
        <p:blipFill rotWithShape="1">
          <a:blip r:embed="rId3">
            <a:alphaModFix/>
          </a:blip>
          <a:srcRect b="0" l="0" r="0" t="0"/>
          <a:stretch/>
        </p:blipFill>
        <p:spPr>
          <a:xfrm>
            <a:off x="914400" y="852487"/>
            <a:ext cx="7543800" cy="5929312"/>
          </a:xfrm>
          <a:prstGeom prst="rect">
            <a:avLst/>
          </a:prstGeom>
          <a:noFill/>
          <a:ln>
            <a:noFill/>
          </a:ln>
        </p:spPr>
      </p:pic>
      <p:sp>
        <p:nvSpPr>
          <p:cNvPr id="526" name="Google Shape;526;p5"/>
          <p:cNvSpPr txBox="1"/>
          <p:nvPr/>
        </p:nvSpPr>
        <p:spPr>
          <a:xfrm>
            <a:off x="152400" y="0"/>
            <a:ext cx="8763000"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99"/>
              </a:buClr>
              <a:buSzPts val="3000"/>
              <a:buFont typeface="Arial"/>
              <a:buNone/>
            </a:pPr>
            <a:r>
              <a:rPr b="1" i="0" lang="en-US" sz="3000" u="none">
                <a:solidFill>
                  <a:srgbClr val="333399"/>
                </a:solidFill>
                <a:latin typeface="Arial"/>
                <a:ea typeface="Arial"/>
                <a:cs typeface="Arial"/>
                <a:sym typeface="Arial"/>
              </a:rPr>
              <a:t>Overfishing as captured by fishing down marine food web (Pauly et al. 1998)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descr="C:\Users\Anna\Downloads\Contest 2.jpg" id="531" name="Google Shape;531;p6"/>
          <p:cNvPicPr preferRelativeResize="0"/>
          <p:nvPr/>
        </p:nvPicPr>
        <p:blipFill rotWithShape="1">
          <a:blip r:embed="rId4">
            <a:alphaModFix/>
          </a:blip>
          <a:srcRect b="0" l="0" r="0" t="0"/>
          <a:stretch/>
        </p:blipFill>
        <p:spPr>
          <a:xfrm>
            <a:off x="5348287" y="3762375"/>
            <a:ext cx="2728912" cy="1952625"/>
          </a:xfrm>
          <a:prstGeom prst="rect">
            <a:avLst/>
          </a:prstGeom>
          <a:noFill/>
          <a:ln>
            <a:noFill/>
          </a:ln>
        </p:spPr>
      </p:pic>
      <p:pic>
        <p:nvPicPr>
          <p:cNvPr id="532" name="Google Shape;532;p6"/>
          <p:cNvPicPr preferRelativeResize="0"/>
          <p:nvPr/>
        </p:nvPicPr>
        <p:blipFill rotWithShape="1">
          <a:blip r:embed="rId5">
            <a:alphaModFix/>
          </a:blip>
          <a:srcRect b="0" l="0" r="0" t="0"/>
          <a:stretch/>
        </p:blipFill>
        <p:spPr>
          <a:xfrm>
            <a:off x="5348287" y="1371600"/>
            <a:ext cx="2743200" cy="2057400"/>
          </a:xfrm>
          <a:prstGeom prst="rect">
            <a:avLst/>
          </a:prstGeom>
          <a:noFill/>
          <a:ln>
            <a:noFill/>
          </a:ln>
        </p:spPr>
      </p:pic>
      <p:pic>
        <p:nvPicPr>
          <p:cNvPr id="533" name="Google Shape;533;p6"/>
          <p:cNvPicPr preferRelativeResize="0"/>
          <p:nvPr/>
        </p:nvPicPr>
        <p:blipFill rotWithShape="1">
          <a:blip r:embed="rId6">
            <a:alphaModFix/>
          </a:blip>
          <a:srcRect b="0" l="0" r="0" t="0"/>
          <a:stretch/>
        </p:blipFill>
        <p:spPr>
          <a:xfrm>
            <a:off x="457200" y="1371600"/>
            <a:ext cx="3959225" cy="4724400"/>
          </a:xfrm>
          <a:prstGeom prst="rect">
            <a:avLst/>
          </a:prstGeom>
          <a:noFill/>
          <a:ln>
            <a:noFill/>
          </a:ln>
        </p:spPr>
      </p:pic>
      <p:sp>
        <p:nvSpPr>
          <p:cNvPr id="534" name="Google Shape;534;p6"/>
          <p:cNvSpPr txBox="1"/>
          <p:nvPr/>
        </p:nvSpPr>
        <p:spPr>
          <a:xfrm>
            <a:off x="533400" y="76200"/>
            <a:ext cx="8305800"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99"/>
              </a:buClr>
              <a:buSzPts val="3600"/>
              <a:buFont typeface="Arial"/>
              <a:buNone/>
            </a:pPr>
            <a:r>
              <a:rPr b="1" i="0" lang="en-US" sz="3600" u="none">
                <a:solidFill>
                  <a:srgbClr val="333399"/>
                </a:solidFill>
                <a:latin typeface="Arial"/>
                <a:ea typeface="Arial"/>
                <a:cs typeface="Arial"/>
                <a:sym typeface="Arial"/>
              </a:rPr>
              <a:t>Declining oceans have serious human consequences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
          <p:cNvSpPr txBox="1"/>
          <p:nvPr/>
        </p:nvSpPr>
        <p:spPr>
          <a:xfrm>
            <a:off x="0" y="76200"/>
            <a:ext cx="9144000" cy="554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030A0"/>
              </a:buClr>
              <a:buSzPts val="3000"/>
              <a:buFont typeface="Arial"/>
              <a:buNone/>
            </a:pPr>
            <a:r>
              <a:rPr b="1" i="0" lang="en-US" sz="3000" u="none">
                <a:solidFill>
                  <a:srgbClr val="7030A0"/>
                </a:solidFill>
                <a:latin typeface="Arial"/>
                <a:ea typeface="Arial"/>
                <a:cs typeface="Arial"/>
                <a:sym typeface="Arial"/>
              </a:rPr>
              <a:t>Ocean warming, acidification and deoxygenation</a:t>
            </a:r>
            <a:endParaRPr/>
          </a:p>
        </p:txBody>
      </p:sp>
      <p:pic>
        <p:nvPicPr>
          <p:cNvPr id="541" name="Google Shape;541;p7"/>
          <p:cNvPicPr preferRelativeResize="0"/>
          <p:nvPr/>
        </p:nvPicPr>
        <p:blipFill rotWithShape="1">
          <a:blip r:embed="rId3">
            <a:alphaModFix/>
          </a:blip>
          <a:srcRect b="0" l="0" r="0" t="0"/>
          <a:stretch/>
        </p:blipFill>
        <p:spPr>
          <a:xfrm>
            <a:off x="742950" y="801687"/>
            <a:ext cx="7600950" cy="2763837"/>
          </a:xfrm>
          <a:prstGeom prst="rect">
            <a:avLst/>
          </a:prstGeom>
          <a:noFill/>
          <a:ln>
            <a:noFill/>
          </a:ln>
        </p:spPr>
      </p:pic>
      <p:sp>
        <p:nvSpPr>
          <p:cNvPr id="542" name="Google Shape;542;p7"/>
          <p:cNvSpPr txBox="1"/>
          <p:nvPr/>
        </p:nvSpPr>
        <p:spPr>
          <a:xfrm>
            <a:off x="177800" y="3625850"/>
            <a:ext cx="8820150" cy="2901950"/>
          </a:xfrm>
          <a:prstGeom prst="rect">
            <a:avLst/>
          </a:prstGeom>
          <a:solidFill>
            <a:schemeClr val="lt1"/>
          </a:solidFill>
          <a:ln cap="flat"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000000"/>
              </a:buClr>
              <a:buSzPts val="2200"/>
              <a:buFont typeface="Times New Roman"/>
              <a:buNone/>
            </a:pPr>
            <a:r>
              <a:rPr b="1" i="0" lang="en-US" sz="2200" u="none">
                <a:solidFill>
                  <a:srgbClr val="000000"/>
                </a:solidFill>
                <a:latin typeface="Times New Roman"/>
                <a:ea typeface="Times New Roman"/>
                <a:cs typeface="Times New Roman"/>
                <a:sym typeface="Times New Roman"/>
              </a:rPr>
              <a:t>The ocean has become:</a:t>
            </a:r>
            <a:endParaRPr/>
          </a:p>
          <a:p>
            <a:pPr indent="-228600" lvl="0" marL="228600" marR="0" rtl="0" algn="l">
              <a:lnSpc>
                <a:spcPct val="90000"/>
              </a:lnSpc>
              <a:spcBef>
                <a:spcPts val="1100"/>
              </a:spcBef>
              <a:spcAft>
                <a:spcPts val="0"/>
              </a:spcAft>
              <a:buClr>
                <a:srgbClr val="000000"/>
              </a:buClr>
              <a:buSzPts val="2200"/>
              <a:buFont typeface="Times New Roman"/>
              <a:buChar char="•"/>
            </a:pPr>
            <a:r>
              <a:rPr b="1" i="0" lang="en-US" sz="2200" u="none">
                <a:solidFill>
                  <a:srgbClr val="000000"/>
                </a:solidFill>
                <a:latin typeface="Times New Roman"/>
                <a:ea typeface="Times New Roman"/>
                <a:cs typeface="Times New Roman"/>
                <a:sym typeface="Times New Roman"/>
              </a:rPr>
              <a:t> warmer </a:t>
            </a:r>
            <a:r>
              <a:rPr b="0" i="0" lang="en-US" sz="2200" u="none">
                <a:solidFill>
                  <a:srgbClr val="000000"/>
                </a:solidFill>
                <a:latin typeface="Times New Roman"/>
                <a:ea typeface="Times New Roman"/>
                <a:cs typeface="Times New Roman"/>
                <a:sym typeface="Times New Roman"/>
              </a:rPr>
              <a:t>(with the world struggling to limit the increase in average temperature to 2</a:t>
            </a:r>
            <a:r>
              <a:rPr b="0" baseline="30000" i="0" lang="en-US" sz="2200" u="none">
                <a:solidFill>
                  <a:srgbClr val="000000"/>
                </a:solidFill>
                <a:latin typeface="Times New Roman"/>
                <a:ea typeface="Times New Roman"/>
                <a:cs typeface="Times New Roman"/>
                <a:sym typeface="Times New Roman"/>
              </a:rPr>
              <a:t>o</a:t>
            </a:r>
            <a:r>
              <a:rPr b="0" i="0" lang="en-US" sz="2200" u="none">
                <a:solidFill>
                  <a:srgbClr val="000000"/>
                </a:solidFill>
                <a:latin typeface="Times New Roman"/>
                <a:ea typeface="Times New Roman"/>
                <a:cs typeface="Times New Roman"/>
                <a:sym typeface="Times New Roman"/>
              </a:rPr>
              <a:t>C into the future);</a:t>
            </a:r>
            <a:endParaRPr/>
          </a:p>
          <a:p>
            <a:pPr indent="-228600" lvl="0" marL="228600" marR="0" rtl="0" algn="l">
              <a:lnSpc>
                <a:spcPct val="90000"/>
              </a:lnSpc>
              <a:spcBef>
                <a:spcPts val="1100"/>
              </a:spcBef>
              <a:spcAft>
                <a:spcPts val="0"/>
              </a:spcAft>
              <a:buClr>
                <a:srgbClr val="000000"/>
              </a:buClr>
              <a:buSzPts val="2200"/>
              <a:buFont typeface="Times New Roman"/>
              <a:buChar char="•"/>
            </a:pPr>
            <a:r>
              <a:rPr b="0" i="0" lang="en-US" sz="2200" u="none">
                <a:solidFill>
                  <a:srgbClr val="000000"/>
                </a:solidFill>
                <a:latin typeface="Times New Roman"/>
                <a:ea typeface="Times New Roman"/>
                <a:cs typeface="Times New Roman"/>
                <a:sym typeface="Times New Roman"/>
              </a:rPr>
              <a:t>with </a:t>
            </a:r>
            <a:r>
              <a:rPr b="1" i="0" lang="en-US" sz="2200" u="none">
                <a:solidFill>
                  <a:srgbClr val="000000"/>
                </a:solidFill>
                <a:latin typeface="Times New Roman"/>
                <a:ea typeface="Times New Roman"/>
                <a:cs typeface="Times New Roman"/>
                <a:sym typeface="Times New Roman"/>
              </a:rPr>
              <a:t>less sea-ice </a:t>
            </a:r>
            <a:r>
              <a:rPr b="0" i="0" lang="en-US" sz="2200" u="none">
                <a:solidFill>
                  <a:srgbClr val="000000"/>
                </a:solidFill>
                <a:latin typeface="Times New Roman"/>
                <a:ea typeface="Times New Roman"/>
                <a:cs typeface="Times New Roman"/>
                <a:sym typeface="Times New Roman"/>
              </a:rPr>
              <a:t>(summer Arctic sea ice extent is decreasing at 7.4% per decade);</a:t>
            </a:r>
            <a:endParaRPr/>
          </a:p>
          <a:p>
            <a:pPr indent="-228600" lvl="0" marL="228600" marR="0" rtl="0" algn="l">
              <a:lnSpc>
                <a:spcPct val="90000"/>
              </a:lnSpc>
              <a:spcBef>
                <a:spcPts val="1100"/>
              </a:spcBef>
              <a:spcAft>
                <a:spcPts val="0"/>
              </a:spcAft>
              <a:buClr>
                <a:srgbClr val="000000"/>
              </a:buClr>
              <a:buSzPts val="2200"/>
              <a:buFont typeface="Times New Roman"/>
              <a:buChar char="•"/>
            </a:pPr>
            <a:r>
              <a:rPr b="1" i="0" lang="en-US" sz="2200" u="none">
                <a:solidFill>
                  <a:srgbClr val="000000"/>
                </a:solidFill>
                <a:latin typeface="Times New Roman"/>
                <a:ea typeface="Times New Roman"/>
                <a:cs typeface="Times New Roman"/>
                <a:sym typeface="Times New Roman"/>
              </a:rPr>
              <a:t>more acidic </a:t>
            </a:r>
            <a:r>
              <a:rPr b="0" i="0" lang="en-US" sz="2200" u="none">
                <a:solidFill>
                  <a:srgbClr val="000000"/>
                </a:solidFill>
                <a:latin typeface="Times New Roman"/>
                <a:ea typeface="Times New Roman"/>
                <a:cs typeface="Times New Roman"/>
                <a:sym typeface="Times New Roman"/>
              </a:rPr>
              <a:t>(acidity projected to triple in the future);</a:t>
            </a:r>
            <a:endParaRPr/>
          </a:p>
          <a:p>
            <a:pPr indent="-228600" lvl="0" marL="228600" marR="0" rtl="0" algn="l">
              <a:lnSpc>
                <a:spcPct val="90000"/>
              </a:lnSpc>
              <a:spcBef>
                <a:spcPts val="1100"/>
              </a:spcBef>
              <a:spcAft>
                <a:spcPts val="0"/>
              </a:spcAft>
              <a:buClr>
                <a:srgbClr val="000000"/>
              </a:buClr>
              <a:buSzPts val="2200"/>
              <a:buFont typeface="Times New Roman"/>
              <a:buChar char="•"/>
            </a:pPr>
            <a:r>
              <a:rPr b="1" i="0" lang="en-US" sz="2200" u="none">
                <a:solidFill>
                  <a:srgbClr val="000000"/>
                </a:solidFill>
                <a:latin typeface="Times New Roman"/>
                <a:ea typeface="Times New Roman"/>
                <a:cs typeface="Times New Roman"/>
                <a:sym typeface="Times New Roman"/>
              </a:rPr>
              <a:t>less oxygenated</a:t>
            </a:r>
            <a:r>
              <a:rPr b="0" i="0" lang="en-US" sz="2200" u="none">
                <a:solidFill>
                  <a:srgbClr val="000000"/>
                </a:solidFill>
                <a:latin typeface="Times New Roman"/>
                <a:ea typeface="Times New Roman"/>
                <a:cs typeface="Times New Roman"/>
                <a:sym typeface="Times New Roman"/>
              </a:rPr>
              <a:t> in some area, </a:t>
            </a:r>
            <a:r>
              <a:rPr b="1" i="0" lang="en-US" sz="2200" u="none">
                <a:solidFill>
                  <a:srgbClr val="000000"/>
                </a:solidFill>
                <a:latin typeface="Times New Roman"/>
                <a:ea typeface="Times New Roman"/>
                <a:cs typeface="Times New Roman"/>
                <a:sym typeface="Times New Roman"/>
              </a:rPr>
              <a:t>higher sea level</a:t>
            </a:r>
            <a:r>
              <a:rPr b="0" i="0" lang="en-US" sz="2200" u="none">
                <a:solidFill>
                  <a:srgbClr val="000000"/>
                </a:solidFill>
                <a:latin typeface="Times New Roman"/>
                <a:ea typeface="Times New Roman"/>
                <a:cs typeface="Times New Roman"/>
                <a:sym typeface="Times New Roman"/>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8"/>
          <p:cNvSpPr txBox="1"/>
          <p:nvPr/>
        </p:nvSpPr>
        <p:spPr>
          <a:xfrm>
            <a:off x="685800" y="228600"/>
            <a:ext cx="8248650" cy="993775"/>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accent2"/>
              </a:buClr>
              <a:buSzPts val="3200"/>
              <a:buFont typeface="Arial"/>
              <a:buNone/>
            </a:pPr>
            <a:r>
              <a:rPr b="1" i="0" lang="en-US" sz="3200" u="none">
                <a:solidFill>
                  <a:schemeClr val="accent2"/>
                </a:solidFill>
                <a:latin typeface="Arial"/>
                <a:ea typeface="Arial"/>
                <a:cs typeface="Arial"/>
                <a:sym typeface="Arial"/>
              </a:rPr>
              <a:t>Fisheries implications of climate change</a:t>
            </a:r>
            <a:endParaRPr/>
          </a:p>
        </p:txBody>
      </p:sp>
      <p:sp>
        <p:nvSpPr>
          <p:cNvPr id="549" name="Google Shape;549;p8"/>
          <p:cNvSpPr txBox="1"/>
          <p:nvPr/>
        </p:nvSpPr>
        <p:spPr>
          <a:xfrm>
            <a:off x="2547937" y="1781175"/>
            <a:ext cx="6443662" cy="4143375"/>
          </a:xfrm>
          <a:prstGeom prst="rect">
            <a:avLst/>
          </a:prstGeom>
          <a:solidFill>
            <a:srgbClr val="3C8C93"/>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0" name="Google Shape;550;p8"/>
          <p:cNvSpPr txBox="1"/>
          <p:nvPr/>
        </p:nvSpPr>
        <p:spPr>
          <a:xfrm>
            <a:off x="2557462" y="2466975"/>
            <a:ext cx="5281612" cy="3457575"/>
          </a:xfrm>
          <a:prstGeom prst="rect">
            <a:avLst/>
          </a:prstGeom>
          <a:solidFill>
            <a:srgbClr val="72BFC5"/>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1" name="Google Shape;551;p8"/>
          <p:cNvSpPr txBox="1"/>
          <p:nvPr/>
        </p:nvSpPr>
        <p:spPr>
          <a:xfrm>
            <a:off x="2547937" y="3162300"/>
            <a:ext cx="4024312" cy="2762250"/>
          </a:xfrm>
          <a:prstGeom prst="rect">
            <a:avLst/>
          </a:prstGeom>
          <a:solidFill>
            <a:srgbClr val="D6ECEE"/>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2" name="Google Shape;552;p8"/>
          <p:cNvSpPr txBox="1"/>
          <p:nvPr/>
        </p:nvSpPr>
        <p:spPr>
          <a:xfrm>
            <a:off x="2547937" y="3981450"/>
            <a:ext cx="2805112" cy="1943100"/>
          </a:xfrm>
          <a:prstGeom prst="rect">
            <a:avLst/>
          </a:prstGeom>
          <a:solidFill>
            <a:srgbClr val="E4F3F4"/>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3" name="Google Shape;553;p8"/>
          <p:cNvSpPr txBox="1"/>
          <p:nvPr/>
        </p:nvSpPr>
        <p:spPr>
          <a:xfrm>
            <a:off x="3448050" y="1782762"/>
            <a:ext cx="554355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500"/>
              <a:buFont typeface="Arial"/>
              <a:buNone/>
            </a:pPr>
            <a:r>
              <a:rPr b="0" i="0" lang="en-US" sz="1500" u="none">
                <a:solidFill>
                  <a:schemeClr val="lt1"/>
                </a:solidFill>
                <a:latin typeface="Arial"/>
                <a:ea typeface="Arial"/>
                <a:cs typeface="Arial"/>
                <a:sym typeface="Arial"/>
              </a:rPr>
              <a:t>Changes in fisheries catch, fisheries economics, fisheries management, food security</a:t>
            </a:r>
            <a:endParaRPr/>
          </a:p>
        </p:txBody>
      </p:sp>
      <p:sp>
        <p:nvSpPr>
          <p:cNvPr id="554" name="Google Shape;554;p8"/>
          <p:cNvSpPr txBox="1"/>
          <p:nvPr/>
        </p:nvSpPr>
        <p:spPr>
          <a:xfrm>
            <a:off x="3448050" y="2470150"/>
            <a:ext cx="4398962"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500"/>
              <a:buFont typeface="Arial"/>
              <a:buNone/>
            </a:pPr>
            <a:r>
              <a:rPr b="0" i="0" lang="en-US" sz="1500" u="none">
                <a:solidFill>
                  <a:schemeClr val="lt1"/>
                </a:solidFill>
                <a:latin typeface="Arial"/>
                <a:ea typeface="Arial"/>
                <a:cs typeface="Arial"/>
                <a:sym typeface="Arial"/>
              </a:rPr>
              <a:t>Changes in community structure, trophic interactions, biodiversity</a:t>
            </a:r>
            <a:endParaRPr/>
          </a:p>
        </p:txBody>
      </p:sp>
      <p:sp>
        <p:nvSpPr>
          <p:cNvPr id="555" name="Google Shape;555;p8"/>
          <p:cNvSpPr txBox="1"/>
          <p:nvPr/>
        </p:nvSpPr>
        <p:spPr>
          <a:xfrm>
            <a:off x="3448050" y="3182937"/>
            <a:ext cx="3122612"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597A0"/>
              </a:buClr>
              <a:buSzPts val="1500"/>
              <a:buFont typeface="Arial"/>
              <a:buNone/>
            </a:pPr>
            <a:r>
              <a:rPr b="0" i="0" lang="en-US" sz="1500" u="none">
                <a:solidFill>
                  <a:srgbClr val="4597A0"/>
                </a:solidFill>
                <a:latin typeface="Arial"/>
                <a:ea typeface="Arial"/>
                <a:cs typeface="Arial"/>
                <a:sym typeface="Arial"/>
              </a:rPr>
              <a:t>Changes in population growth, abundance, species distribution</a:t>
            </a:r>
            <a:endParaRPr/>
          </a:p>
        </p:txBody>
      </p:sp>
      <p:sp>
        <p:nvSpPr>
          <p:cNvPr id="556" name="Google Shape;556;p8"/>
          <p:cNvSpPr txBox="1"/>
          <p:nvPr/>
        </p:nvSpPr>
        <p:spPr>
          <a:xfrm>
            <a:off x="3448050" y="3994150"/>
            <a:ext cx="1905000" cy="10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597A0"/>
              </a:buClr>
              <a:buSzPts val="1500"/>
              <a:buFont typeface="Arial"/>
              <a:buNone/>
            </a:pPr>
            <a:r>
              <a:rPr b="0" i="0" lang="en-US" sz="1500" u="none">
                <a:solidFill>
                  <a:srgbClr val="4597A0"/>
                </a:solidFill>
                <a:latin typeface="Arial"/>
                <a:ea typeface="Arial"/>
                <a:cs typeface="Arial"/>
                <a:sym typeface="Arial"/>
              </a:rPr>
              <a:t>Changes in body size, reproduction, primary productivity, habitats</a:t>
            </a:r>
            <a:endParaRPr/>
          </a:p>
        </p:txBody>
      </p:sp>
      <p:sp>
        <p:nvSpPr>
          <p:cNvPr id="557" name="Google Shape;557;p8"/>
          <p:cNvSpPr txBox="1"/>
          <p:nvPr/>
        </p:nvSpPr>
        <p:spPr>
          <a:xfrm>
            <a:off x="7835900" y="5334000"/>
            <a:ext cx="1117600" cy="3381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a:solidFill>
                  <a:schemeClr val="lt1"/>
                </a:solidFill>
                <a:latin typeface="Arial"/>
                <a:ea typeface="Arial"/>
                <a:cs typeface="Arial"/>
                <a:sym typeface="Arial"/>
              </a:rPr>
              <a:t>Fisheries</a:t>
            </a:r>
            <a:endParaRPr/>
          </a:p>
        </p:txBody>
      </p:sp>
      <p:sp>
        <p:nvSpPr>
          <p:cNvPr id="558" name="Google Shape;558;p8"/>
          <p:cNvSpPr txBox="1"/>
          <p:nvPr/>
        </p:nvSpPr>
        <p:spPr>
          <a:xfrm>
            <a:off x="6570662" y="5295900"/>
            <a:ext cx="13525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700"/>
              <a:buFont typeface="Arial"/>
              <a:buNone/>
            </a:pPr>
            <a:r>
              <a:rPr b="0" i="0" lang="en-US" sz="1700" u="none">
                <a:solidFill>
                  <a:schemeClr val="lt1"/>
                </a:solidFill>
                <a:latin typeface="Arial"/>
                <a:ea typeface="Arial"/>
                <a:cs typeface="Arial"/>
                <a:sym typeface="Arial"/>
              </a:rPr>
              <a:t>Community</a:t>
            </a:r>
            <a:r>
              <a:rPr b="0" i="0" lang="en-US" sz="1800" u="none">
                <a:solidFill>
                  <a:schemeClr val="lt1"/>
                </a:solidFill>
                <a:latin typeface="Arial"/>
                <a:ea typeface="Arial"/>
                <a:cs typeface="Arial"/>
                <a:sym typeface="Arial"/>
              </a:rPr>
              <a:t>/</a:t>
            </a:r>
            <a:endParaRPr/>
          </a:p>
          <a:p>
            <a:pPr indent="0" lvl="0" marL="0" marR="0" rtl="0" algn="l">
              <a:lnSpc>
                <a:spcPct val="100000"/>
              </a:lnSpc>
              <a:spcBef>
                <a:spcPts val="0"/>
              </a:spcBef>
              <a:spcAft>
                <a:spcPts val="0"/>
              </a:spcAft>
              <a:buClr>
                <a:schemeClr val="lt1"/>
              </a:buClr>
              <a:buSzPts val="1700"/>
              <a:buFont typeface="Arial"/>
              <a:buNone/>
            </a:pPr>
            <a:r>
              <a:rPr b="0" i="0" lang="en-US" sz="1700" u="none">
                <a:solidFill>
                  <a:schemeClr val="lt1"/>
                </a:solidFill>
                <a:latin typeface="Arial"/>
                <a:ea typeface="Arial"/>
                <a:cs typeface="Arial"/>
                <a:sym typeface="Arial"/>
              </a:rPr>
              <a:t>ecosystem</a:t>
            </a:r>
            <a:r>
              <a:rPr b="0" i="0" lang="en-US" sz="1800" u="none">
                <a:solidFill>
                  <a:schemeClr val="lt1"/>
                </a:solidFill>
                <a:latin typeface="Arial"/>
                <a:ea typeface="Arial"/>
                <a:cs typeface="Arial"/>
                <a:sym typeface="Arial"/>
              </a:rPr>
              <a:t>s</a:t>
            </a:r>
            <a:endParaRPr/>
          </a:p>
        </p:txBody>
      </p:sp>
      <p:sp>
        <p:nvSpPr>
          <p:cNvPr id="559" name="Google Shape;559;p8"/>
          <p:cNvSpPr txBox="1"/>
          <p:nvPr/>
        </p:nvSpPr>
        <p:spPr>
          <a:xfrm>
            <a:off x="5334000" y="5295900"/>
            <a:ext cx="1312862"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597A0"/>
              </a:buClr>
              <a:buSzPts val="1800"/>
              <a:buFont typeface="Arial"/>
              <a:buNone/>
            </a:pPr>
            <a:r>
              <a:rPr b="0" i="0" lang="en-US" sz="1800" u="none">
                <a:solidFill>
                  <a:srgbClr val="4597A0"/>
                </a:solidFill>
                <a:latin typeface="Arial"/>
                <a:ea typeface="Arial"/>
                <a:cs typeface="Arial"/>
                <a:sym typeface="Arial"/>
              </a:rPr>
              <a:t>Population</a:t>
            </a:r>
            <a:endParaRPr/>
          </a:p>
        </p:txBody>
      </p:sp>
      <p:sp>
        <p:nvSpPr>
          <p:cNvPr id="560" name="Google Shape;560;p8"/>
          <p:cNvSpPr txBox="1"/>
          <p:nvPr/>
        </p:nvSpPr>
        <p:spPr>
          <a:xfrm>
            <a:off x="4027487" y="5295900"/>
            <a:ext cx="13065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597A0"/>
              </a:buClr>
              <a:buSzPts val="1800"/>
              <a:buFont typeface="Arial"/>
              <a:buNone/>
            </a:pPr>
            <a:r>
              <a:rPr b="0" i="0" lang="en-US" sz="1800" u="none">
                <a:solidFill>
                  <a:srgbClr val="4597A0"/>
                </a:solidFill>
                <a:latin typeface="Arial"/>
                <a:ea typeface="Arial"/>
                <a:cs typeface="Arial"/>
                <a:sym typeface="Arial"/>
              </a:rPr>
              <a:t>Organism</a:t>
            </a:r>
            <a:endParaRPr/>
          </a:p>
        </p:txBody>
      </p:sp>
      <p:sp>
        <p:nvSpPr>
          <p:cNvPr id="561" name="Google Shape;561;p8"/>
          <p:cNvSpPr/>
          <p:nvPr/>
        </p:nvSpPr>
        <p:spPr>
          <a:xfrm>
            <a:off x="2105025" y="3124200"/>
            <a:ext cx="285750" cy="274637"/>
          </a:xfrm>
          <a:prstGeom prst="rightArrow">
            <a:avLst>
              <a:gd fmla="val 11220" name="adj1"/>
              <a:gd fmla="val 50000" name="adj2"/>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2" name="Google Shape;562;p8"/>
          <p:cNvSpPr/>
          <p:nvPr/>
        </p:nvSpPr>
        <p:spPr>
          <a:xfrm>
            <a:off x="2105025" y="4297362"/>
            <a:ext cx="285750" cy="274637"/>
          </a:xfrm>
          <a:prstGeom prst="rightArrow">
            <a:avLst>
              <a:gd fmla="val 11220" name="adj1"/>
              <a:gd fmla="val 50000" name="adj2"/>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3" name="Google Shape;563;p8"/>
          <p:cNvSpPr txBox="1"/>
          <p:nvPr/>
        </p:nvSpPr>
        <p:spPr>
          <a:xfrm>
            <a:off x="152400" y="3014662"/>
            <a:ext cx="1866900" cy="170815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500"/>
              <a:buFont typeface="Arial"/>
              <a:buNone/>
            </a:pPr>
            <a:r>
              <a:rPr b="0" i="0" lang="en-US" sz="1500" u="none">
                <a:solidFill>
                  <a:schemeClr val="dk1"/>
                </a:solidFill>
                <a:latin typeface="Arial"/>
                <a:ea typeface="Arial"/>
                <a:cs typeface="Arial"/>
                <a:sym typeface="Arial"/>
              </a:rPr>
              <a:t>CLIMATE CHANGE</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Temperature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Salinity</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Hypoxia</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Acidification</a:t>
            </a:r>
            <a:endParaRPr/>
          </a:p>
        </p:txBody>
      </p:sp>
      <p:sp>
        <p:nvSpPr>
          <p:cNvPr id="564" name="Google Shape;564;p8"/>
          <p:cNvSpPr txBox="1"/>
          <p:nvPr/>
        </p:nvSpPr>
        <p:spPr>
          <a:xfrm>
            <a:off x="3316287" y="6400800"/>
            <a:ext cx="5827712" cy="36988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Adopted from Sumaila </a:t>
            </a:r>
            <a:r>
              <a:rPr b="0" i="1" lang="en-US" sz="1800" u="none">
                <a:solidFill>
                  <a:srgbClr val="000000"/>
                </a:solidFill>
                <a:latin typeface="Arial"/>
                <a:ea typeface="Arial"/>
                <a:cs typeface="Arial"/>
                <a:sym typeface="Arial"/>
              </a:rPr>
              <a:t>et al. </a:t>
            </a:r>
            <a:r>
              <a:rPr b="0" i="0" lang="en-US" sz="1800" u="none">
                <a:solidFill>
                  <a:srgbClr val="000000"/>
                </a:solidFill>
                <a:latin typeface="Arial"/>
                <a:ea typeface="Arial"/>
                <a:cs typeface="Arial"/>
                <a:sym typeface="Arial"/>
              </a:rPr>
              <a:t>(2011</a:t>
            </a:r>
            <a:r>
              <a:rPr b="0" i="0" lang="en-US" sz="1400" u="none">
                <a:solidFill>
                  <a:srgbClr val="000000"/>
                </a:solidFill>
                <a:latin typeface="Arial"/>
                <a:ea typeface="Arial"/>
                <a:cs typeface="Arial"/>
                <a:sym typeface="Arial"/>
              </a:rPr>
              <a:t>): </a:t>
            </a:r>
            <a:r>
              <a:rPr b="0" i="1" lang="en-US" sz="1400" u="none">
                <a:solidFill>
                  <a:srgbClr val="000000"/>
                </a:solidFill>
                <a:latin typeface="Arial"/>
                <a:ea typeface="Arial"/>
                <a:cs typeface="Arial"/>
                <a:sym typeface="Arial"/>
              </a:rPr>
              <a:t>Nature Climate Change</a:t>
            </a:r>
            <a:endParaRPr/>
          </a:p>
        </p:txBody>
      </p:sp>
      <p:sp>
        <p:nvSpPr>
          <p:cNvPr id="565" name="Google Shape;565;p8"/>
          <p:cNvSpPr/>
          <p:nvPr/>
        </p:nvSpPr>
        <p:spPr>
          <a:xfrm rot="10800000">
            <a:off x="7988300" y="3646487"/>
            <a:ext cx="920750" cy="484187"/>
          </a:xfrm>
          <a:prstGeom prst="rightArrow">
            <a:avLst>
              <a:gd fmla="val 15906" name="adj1"/>
              <a:gd fmla="val 50000" name="adj2"/>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6" name="Google Shape;566;p8"/>
          <p:cNvSpPr/>
          <p:nvPr/>
        </p:nvSpPr>
        <p:spPr>
          <a:xfrm rot="10800000">
            <a:off x="7966075" y="2622550"/>
            <a:ext cx="919162" cy="484187"/>
          </a:xfrm>
          <a:prstGeom prst="rightArrow">
            <a:avLst>
              <a:gd fmla="val 15906" name="adj1"/>
              <a:gd fmla="val 50000" name="adj2"/>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7" name="Google Shape;567;p8"/>
          <p:cNvSpPr/>
          <p:nvPr/>
        </p:nvSpPr>
        <p:spPr>
          <a:xfrm rot="10800000">
            <a:off x="8015287" y="4722812"/>
            <a:ext cx="919162" cy="484187"/>
          </a:xfrm>
          <a:prstGeom prst="rightArrow">
            <a:avLst>
              <a:gd fmla="val 15906" name="adj1"/>
              <a:gd fmla="val 50000" name="adj2"/>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id="572" name="Google Shape;572;p9"/>
          <p:cNvPicPr preferRelativeResize="0"/>
          <p:nvPr>
            <p:ph idx="1" type="body"/>
          </p:nvPr>
        </p:nvPicPr>
        <p:blipFill rotWithShape="1">
          <a:blip r:embed="rId3">
            <a:alphaModFix/>
          </a:blip>
          <a:srcRect b="0" l="0" r="0" t="0"/>
          <a:stretch/>
        </p:blipFill>
        <p:spPr>
          <a:xfrm>
            <a:off x="2232025" y="1600200"/>
            <a:ext cx="4679950" cy="4525962"/>
          </a:xfrm>
          <a:prstGeom prst="rect">
            <a:avLst/>
          </a:prstGeom>
          <a:noFill/>
          <a:ln>
            <a:noFill/>
          </a:ln>
        </p:spPr>
      </p:pic>
      <p:sp>
        <p:nvSpPr>
          <p:cNvPr id="573" name="Google Shape;573;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3600"/>
              <a:buFont typeface="Arial"/>
              <a:buNone/>
            </a:pPr>
            <a:r>
              <a:rPr b="1" i="0" lang="en-US" sz="3600" u="none">
                <a:solidFill>
                  <a:schemeClr val="accent2"/>
                </a:solidFill>
                <a:latin typeface="Arial"/>
                <a:ea typeface="Arial"/>
                <a:cs typeface="Arial"/>
                <a:sym typeface="Arial"/>
              </a:rPr>
              <a:t>How an ocean full of life is </a:t>
            </a:r>
            <a:br>
              <a:rPr b="1" i="0" lang="en-US" sz="3600" u="none">
                <a:solidFill>
                  <a:schemeClr val="accent2"/>
                </a:solidFill>
                <a:latin typeface="Arial"/>
                <a:ea typeface="Arial"/>
                <a:cs typeface="Arial"/>
                <a:sym typeface="Arial"/>
              </a:rPr>
            </a:br>
            <a:r>
              <a:rPr b="1" i="0" lang="en-US" sz="3600" u="none">
                <a:solidFill>
                  <a:schemeClr val="accent2"/>
                </a:solidFill>
                <a:latin typeface="Arial"/>
                <a:ea typeface="Arial"/>
                <a:cs typeface="Arial"/>
                <a:sym typeface="Arial"/>
              </a:rPr>
              <a:t>also climate action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2004-12-05T12:00:45Z</dcterms:created>
  <dc:creator>rchuenpa</dc:creator>
</cp:coreProperties>
</file>

<file path=docProps/custom.xml><?xml version="1.0" encoding="utf-8"?>
<Properties xmlns="http://schemas.openxmlformats.org/officeDocument/2006/custom-properties" xmlns:vt="http://schemas.openxmlformats.org/officeDocument/2006/docPropsVTypes"/>
</file>